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31" r:id="rId12"/>
    <p:sldId id="335" r:id="rId13"/>
    <p:sldId id="336" r:id="rId14"/>
    <p:sldId id="337" r:id="rId15"/>
    <p:sldId id="338" r:id="rId16"/>
    <p:sldId id="355" r:id="rId17"/>
    <p:sldId id="339" r:id="rId18"/>
    <p:sldId id="340" r:id="rId19"/>
    <p:sldId id="341" r:id="rId20"/>
    <p:sldId id="342" r:id="rId21"/>
    <p:sldId id="343" r:id="rId22"/>
    <p:sldId id="344" r:id="rId23"/>
    <p:sldId id="356" r:id="rId24"/>
    <p:sldId id="357" r:id="rId2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891233-B8A7-4785-B64E-94E6585B13E6}">
          <p14:sldIdLst>
            <p14:sldId id="256"/>
            <p14:sldId id="274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31"/>
            <p14:sldId id="335"/>
            <p14:sldId id="336"/>
            <p14:sldId id="337"/>
            <p14:sldId id="338"/>
            <p14:sldId id="355"/>
            <p14:sldId id="339"/>
            <p14:sldId id="340"/>
            <p14:sldId id="341"/>
            <p14:sldId id="342"/>
            <p14:sldId id="343"/>
            <p14:sldId id="344"/>
            <p14:sldId id="356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FF"/>
    <a:srgbClr val="000066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941" autoAdjust="0"/>
  </p:normalViewPr>
  <p:slideViewPr>
    <p:cSldViewPr>
      <p:cViewPr>
        <p:scale>
          <a:sx n="90" d="100"/>
          <a:sy n="90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7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cwp.cept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ept.org/ecc/who-we-are/participation-in-ecc-wor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EPT_ECC" TargetMode="External"/><Relationship Id="rId2" Type="http://schemas.openxmlformats.org/officeDocument/2006/relationships/hyperlink" Target="http://cept.org/ecc/who-we-are/ecc-newsletter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pt.org/ecc/who-we-are/what-we-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ecc/frame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79512" y="2348880"/>
            <a:ext cx="8197850" cy="9906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GB" dirty="0"/>
              <a:t>The ECC in </a:t>
            </a:r>
            <a:r>
              <a:rPr lang="en-GB" dirty="0" smtClean="0"/>
              <a:t>practice, its structure, its routine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140968"/>
            <a:ext cx="8136904" cy="381000"/>
          </a:xfrm>
        </p:spPr>
        <p:txBody>
          <a:bodyPr/>
          <a:lstStyle/>
          <a:p>
            <a:pPr eaLnBrk="1" hangingPunct="1"/>
            <a:r>
              <a:rPr lang="en-GB" dirty="0"/>
              <a:t>CEPT Workshop on European Spectrum Management and Numbering</a:t>
            </a:r>
          </a:p>
          <a:p>
            <a:pPr eaLnBrk="1" hangingPunct="1"/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June 2014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organisation WG NaN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5340" y="2510130"/>
            <a:ext cx="5656810" cy="3304956"/>
            <a:chOff x="787398" y="3970441"/>
            <a:chExt cx="5397500" cy="2403475"/>
          </a:xfrm>
        </p:grpSpPr>
        <p:sp>
          <p:nvSpPr>
            <p:cNvPr id="49" name="Line 2"/>
            <p:cNvSpPr>
              <a:spLocks noChangeAspect="1" noChangeShapeType="1"/>
            </p:cNvSpPr>
            <p:nvPr/>
          </p:nvSpPr>
          <p:spPr bwMode="auto">
            <a:xfrm flipV="1">
              <a:off x="2787648" y="5172178"/>
              <a:ext cx="0" cy="1762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50"/>
            <p:cNvSpPr>
              <a:spLocks noChangeAspect="1" noChangeShapeType="1"/>
            </p:cNvSpPr>
            <p:nvPr/>
          </p:nvSpPr>
          <p:spPr bwMode="auto">
            <a:xfrm flipV="1">
              <a:off x="1403348" y="5170591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Line 5"/>
            <p:cNvSpPr>
              <a:spLocks noChangeAspect="1" noChangeShapeType="1"/>
            </p:cNvSpPr>
            <p:nvPr/>
          </p:nvSpPr>
          <p:spPr bwMode="auto">
            <a:xfrm flipV="1">
              <a:off x="5578473" y="5169003"/>
              <a:ext cx="0" cy="1635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Rounded Rectangle 51"/>
            <p:cNvSpPr>
              <a:spLocks noChangeAspect="1"/>
            </p:cNvSpPr>
            <p:nvPr/>
          </p:nvSpPr>
          <p:spPr>
            <a:xfrm>
              <a:off x="787398" y="5337278"/>
              <a:ext cx="1211262" cy="1036638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3" name="Rounded Rectangle 52"/>
            <p:cNvSpPr>
              <a:spLocks noChangeAspect="1"/>
            </p:cNvSpPr>
            <p:nvPr/>
          </p:nvSpPr>
          <p:spPr>
            <a:xfrm>
              <a:off x="2184398" y="5337278"/>
              <a:ext cx="1211262" cy="1036638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4" name="Rounded Rectangle 53"/>
            <p:cNvSpPr>
              <a:spLocks noChangeAspect="1"/>
            </p:cNvSpPr>
            <p:nvPr/>
          </p:nvSpPr>
          <p:spPr>
            <a:xfrm>
              <a:off x="3575048" y="5326166"/>
              <a:ext cx="1211262" cy="1036637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5" name="Rounded Rectangle 54"/>
            <p:cNvSpPr>
              <a:spLocks noChangeAspect="1"/>
            </p:cNvSpPr>
            <p:nvPr/>
          </p:nvSpPr>
          <p:spPr>
            <a:xfrm>
              <a:off x="4973635" y="5319816"/>
              <a:ext cx="1211263" cy="1036637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6" name="Text Box 16"/>
            <p:cNvSpPr txBox="1">
              <a:spLocks noChangeAspect="1" noChangeArrowheads="1"/>
            </p:cNvSpPr>
            <p:nvPr/>
          </p:nvSpPr>
          <p:spPr bwMode="auto">
            <a:xfrm>
              <a:off x="2484435" y="5316641"/>
              <a:ext cx="5889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PT FNI</a:t>
              </a:r>
              <a:endParaRPr lang="en-US" altLang="da-DK" sz="1000" b="1" dirty="0"/>
            </a:p>
          </p:txBody>
        </p:sp>
        <p:sp>
          <p:nvSpPr>
            <p:cNvPr id="57" name="Text Box 17"/>
            <p:cNvSpPr txBox="1">
              <a:spLocks noChangeAspect="1" noChangeArrowheads="1"/>
            </p:cNvSpPr>
            <p:nvPr/>
          </p:nvSpPr>
          <p:spPr bwMode="auto">
            <a:xfrm>
              <a:off x="2268535" y="5481741"/>
              <a:ext cx="1014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Future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Numbering Issues</a:t>
              </a:r>
              <a:endParaRPr lang="en-US" altLang="da-DK" sz="800" dirty="0"/>
            </a:p>
          </p:txBody>
        </p:sp>
        <p:sp>
          <p:nvSpPr>
            <p:cNvPr id="58" name="Text Box 18"/>
            <p:cNvSpPr txBox="1">
              <a:spLocks noChangeAspect="1" noChangeArrowheads="1"/>
            </p:cNvSpPr>
            <p:nvPr/>
          </p:nvSpPr>
          <p:spPr bwMode="auto">
            <a:xfrm>
              <a:off x="2193923" y="5821466"/>
              <a:ext cx="12666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Francesco Bernabei(IT)</a:t>
              </a:r>
              <a:endParaRPr lang="da-DK" altLang="da-DK" sz="800" dirty="0"/>
            </a:p>
          </p:txBody>
        </p:sp>
        <p:sp>
          <p:nvSpPr>
            <p:cNvPr id="59" name="Text Box 24"/>
            <p:cNvSpPr txBox="1">
              <a:spLocks noChangeAspect="1" noChangeArrowheads="1"/>
            </p:cNvSpPr>
            <p:nvPr/>
          </p:nvSpPr>
          <p:spPr bwMode="auto">
            <a:xfrm>
              <a:off x="3868735" y="5326166"/>
              <a:ext cx="5619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PT NP</a:t>
              </a:r>
              <a:endParaRPr lang="en-US" altLang="da-DK" sz="1000" b="1" dirty="0"/>
            </a:p>
          </p:txBody>
        </p:sp>
        <p:sp>
          <p:nvSpPr>
            <p:cNvPr id="60" name="Text Box 25"/>
            <p:cNvSpPr txBox="1">
              <a:spLocks noChangeAspect="1" noChangeArrowheads="1"/>
            </p:cNvSpPr>
            <p:nvPr/>
          </p:nvSpPr>
          <p:spPr bwMode="auto">
            <a:xfrm>
              <a:off x="3836985" y="5491266"/>
              <a:ext cx="6381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Number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Portability</a:t>
              </a:r>
              <a:endParaRPr lang="en-US" altLang="da-DK" sz="800" dirty="0"/>
            </a:p>
          </p:txBody>
        </p:sp>
        <p:sp>
          <p:nvSpPr>
            <p:cNvPr id="61" name="Text Box 26"/>
            <p:cNvSpPr txBox="1">
              <a:spLocks noChangeAspect="1" noChangeArrowheads="1"/>
            </p:cNvSpPr>
            <p:nvPr/>
          </p:nvSpPr>
          <p:spPr bwMode="auto">
            <a:xfrm>
              <a:off x="3597273" y="5830991"/>
              <a:ext cx="12314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João Feijó Silva (POR</a:t>
              </a:r>
              <a:r>
                <a:rPr lang="da-DK" altLang="da-DK" sz="800" dirty="0" smtClean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</p:txBody>
        </p:sp>
        <p:sp>
          <p:nvSpPr>
            <p:cNvPr id="62" name="Text Box 28"/>
            <p:cNvSpPr txBox="1">
              <a:spLocks noChangeAspect="1" noChangeArrowheads="1"/>
            </p:cNvSpPr>
            <p:nvPr/>
          </p:nvSpPr>
          <p:spPr bwMode="auto">
            <a:xfrm>
              <a:off x="1055685" y="5348391"/>
              <a:ext cx="6762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PT TRIS</a:t>
              </a:r>
              <a:endParaRPr lang="en-US" altLang="da-DK" sz="1000" b="1" dirty="0"/>
            </a:p>
          </p:txBody>
        </p:sp>
        <p:sp>
          <p:nvSpPr>
            <p:cNvPr id="63" name="Text Box 29"/>
            <p:cNvSpPr txBox="1">
              <a:spLocks noChangeAspect="1" noChangeArrowheads="1"/>
            </p:cNvSpPr>
            <p:nvPr/>
          </p:nvSpPr>
          <p:spPr bwMode="auto">
            <a:xfrm>
              <a:off x="881060" y="5513491"/>
              <a:ext cx="10096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Technical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Regulatory Issues</a:t>
              </a:r>
              <a:endParaRPr lang="en-US" altLang="da-DK" sz="800" dirty="0"/>
            </a:p>
          </p:txBody>
        </p:sp>
        <p:sp>
          <p:nvSpPr>
            <p:cNvPr id="64" name="Text Box 30"/>
            <p:cNvSpPr txBox="1">
              <a:spLocks noChangeAspect="1" noChangeArrowheads="1"/>
            </p:cNvSpPr>
            <p:nvPr/>
          </p:nvSpPr>
          <p:spPr bwMode="auto">
            <a:xfrm>
              <a:off x="809623" y="5821466"/>
              <a:ext cx="11223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Daniel Voisard (SUI)</a:t>
              </a:r>
            </a:p>
          </p:txBody>
        </p:sp>
        <p:sp>
          <p:nvSpPr>
            <p:cNvPr id="65" name="Text Box 32"/>
            <p:cNvSpPr txBox="1">
              <a:spLocks noChangeAspect="1" noChangeArrowheads="1"/>
            </p:cNvSpPr>
            <p:nvPr/>
          </p:nvSpPr>
          <p:spPr bwMode="auto">
            <a:xfrm>
              <a:off x="5314948" y="5335691"/>
              <a:ext cx="5540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PT ES</a:t>
              </a:r>
              <a:endParaRPr lang="en-US" altLang="da-DK" sz="1000" b="1" dirty="0"/>
            </a:p>
          </p:txBody>
        </p:sp>
        <p:sp>
          <p:nvSpPr>
            <p:cNvPr id="66" name="Text Box 33"/>
            <p:cNvSpPr txBox="1">
              <a:spLocks noChangeAspect="1" noChangeArrowheads="1"/>
            </p:cNvSpPr>
            <p:nvPr/>
          </p:nvSpPr>
          <p:spPr bwMode="auto">
            <a:xfrm>
              <a:off x="5232398" y="5500791"/>
              <a:ext cx="7334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Emergency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Services</a:t>
              </a:r>
              <a:endParaRPr lang="en-US" altLang="da-DK" sz="800" dirty="0"/>
            </a:p>
          </p:txBody>
        </p:sp>
        <p:sp>
          <p:nvSpPr>
            <p:cNvPr id="67" name="Text Box 34"/>
            <p:cNvSpPr txBox="1">
              <a:spLocks noChangeAspect="1" noChangeArrowheads="1"/>
            </p:cNvSpPr>
            <p:nvPr/>
          </p:nvSpPr>
          <p:spPr bwMode="auto">
            <a:xfrm>
              <a:off x="4975223" y="5840516"/>
              <a:ext cx="920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Florin Dragomir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(ROU)</a:t>
              </a:r>
              <a:endParaRPr lang="da-DK" altLang="da-DK" sz="800" u="sng"/>
            </a:p>
          </p:txBody>
        </p:sp>
        <p:sp>
          <p:nvSpPr>
            <p:cNvPr id="68" name="Line 41"/>
            <p:cNvSpPr>
              <a:spLocks noChangeAspect="1" noChangeShapeType="1"/>
            </p:cNvSpPr>
            <p:nvPr/>
          </p:nvSpPr>
          <p:spPr bwMode="auto">
            <a:xfrm>
              <a:off x="3333748" y="4765778"/>
              <a:ext cx="0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Line 42"/>
            <p:cNvSpPr>
              <a:spLocks noChangeAspect="1" noChangeShapeType="1"/>
            </p:cNvSpPr>
            <p:nvPr/>
          </p:nvSpPr>
          <p:spPr bwMode="auto">
            <a:xfrm flipV="1">
              <a:off x="1403348" y="5169003"/>
              <a:ext cx="417671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70" name="Group 11"/>
            <p:cNvGrpSpPr>
              <a:grpSpLocks/>
            </p:cNvGrpSpPr>
            <p:nvPr/>
          </p:nvGrpSpPr>
          <p:grpSpPr bwMode="auto">
            <a:xfrm>
              <a:off x="2125660" y="3970441"/>
              <a:ext cx="2587220" cy="893609"/>
              <a:chOff x="3302000" y="1697458"/>
              <a:chExt cx="2411526" cy="893312"/>
            </a:xfrm>
          </p:grpSpPr>
          <p:sp>
            <p:nvSpPr>
              <p:cNvPr id="71" name="AutoShape 8"/>
              <p:cNvSpPr>
                <a:spLocks noChangeAspect="1" noChangeArrowheads="1"/>
              </p:cNvSpPr>
              <p:nvPr/>
            </p:nvSpPr>
            <p:spPr bwMode="auto">
              <a:xfrm>
                <a:off x="3302000" y="1697458"/>
                <a:ext cx="2411526" cy="78555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200" dirty="0"/>
              </a:p>
            </p:txBody>
          </p:sp>
          <p:sp>
            <p:nvSpPr>
              <p:cNvPr id="72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110772" y="1697458"/>
                <a:ext cx="80021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a-DK" altLang="da-DK" sz="1200" b="1"/>
                  <a:t>WG NaN</a:t>
                </a:r>
                <a:endParaRPr lang="en-US" altLang="da-DK" sz="1200" b="1" dirty="0"/>
              </a:p>
            </p:txBody>
          </p:sp>
          <p:sp>
            <p:nvSpPr>
              <p:cNvPr id="73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3379787" y="2129258"/>
                <a:ext cx="2228070" cy="461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a-DK" altLang="da-DK" sz="800" dirty="0"/>
                  <a:t>Chairman:	</a:t>
                </a:r>
                <a:r>
                  <a:rPr lang="da-DK" altLang="da-DK" sz="800" dirty="0" smtClean="0"/>
                  <a:t>Johannes </a:t>
                </a:r>
                <a:r>
                  <a:rPr lang="da-DK" altLang="da-DK" sz="800" dirty="0"/>
                  <a:t>Vallesverd (NOR)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a-DK" altLang="da-DK" sz="800" dirty="0"/>
                  <a:t>Vice-Chairman:	</a:t>
                </a:r>
                <a:r>
                  <a:rPr lang="da-DK" altLang="da-DK" sz="800" dirty="0" smtClean="0"/>
                  <a:t>Vacant</a:t>
                </a:r>
                <a:endParaRPr lang="en-US" altLang="da-DK" sz="8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a-DK" altLang="da-DK" sz="800" dirty="0"/>
                  <a:t>	</a:t>
                </a:r>
                <a:endParaRPr lang="en-US" altLang="da-DK" sz="800" dirty="0"/>
              </a:p>
            </p:txBody>
          </p:sp>
          <p:sp>
            <p:nvSpPr>
              <p:cNvPr id="74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3645646" y="1893107"/>
                <a:ext cx="1679960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a-DK" altLang="da-DK" sz="800"/>
                  <a:t>Numbering &amp; Networks</a:t>
                </a:r>
                <a:endParaRPr lang="en-US" altLang="da-DK" sz="800" dirty="0"/>
              </a:p>
            </p:txBody>
          </p:sp>
        </p:grpSp>
      </p:grp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300193" y="2235927"/>
            <a:ext cx="2448272" cy="283041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Developing </a:t>
            </a:r>
            <a:r>
              <a:rPr lang="en-US" sz="1800" dirty="0">
                <a:solidFill>
                  <a:srgbClr val="333399"/>
                </a:solidFill>
              </a:rPr>
              <a:t>policies in numbering, naming and addressing and advising on technical regulatory matters to promote telecom innovation and competition</a:t>
            </a:r>
            <a:endParaRPr lang="da-DK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ECC </a:t>
            </a:r>
            <a:r>
              <a:rPr lang="en-GB" dirty="0" smtClean="0"/>
              <a:t>Deliverables (1)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62200"/>
            <a:ext cx="8280920" cy="38100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 Decisions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>
                <a:solidFill>
                  <a:srgbClr val="333399"/>
                </a:solidFill>
              </a:rPr>
              <a:t>Aim at </a:t>
            </a:r>
            <a:r>
              <a:rPr lang="en-US" sz="1800" dirty="0" err="1">
                <a:solidFill>
                  <a:srgbClr val="333399"/>
                </a:solidFill>
              </a:rPr>
              <a:t>harmonisation</a:t>
            </a:r>
            <a:r>
              <a:rPr lang="en-US" sz="1800" dirty="0">
                <a:solidFill>
                  <a:srgbClr val="333399"/>
                </a:solidFill>
              </a:rPr>
              <a:t> in the electronic communications regulatory field:</a:t>
            </a:r>
          </a:p>
          <a:p>
            <a:pPr lvl="2">
              <a:buClr>
                <a:srgbClr val="FF0000"/>
              </a:buClr>
            </a:pPr>
            <a:r>
              <a:rPr lang="en-US" sz="1600" dirty="0">
                <a:solidFill>
                  <a:srgbClr val="333399"/>
                </a:solidFill>
              </a:rPr>
              <a:t>“Designate" a frequency band for </a:t>
            </a:r>
            <a:r>
              <a:rPr lang="en-US" sz="1600" dirty="0" err="1">
                <a:solidFill>
                  <a:srgbClr val="333399"/>
                </a:solidFill>
              </a:rPr>
              <a:t>harmonisation</a:t>
            </a:r>
            <a:r>
              <a:rPr lang="en-US" sz="1600" dirty="0">
                <a:solidFill>
                  <a:srgbClr val="333399"/>
                </a:solidFill>
              </a:rPr>
              <a:t> matters. </a:t>
            </a:r>
          </a:p>
          <a:p>
            <a:pPr lvl="2">
              <a:buClr>
                <a:srgbClr val="FF0000"/>
              </a:buClr>
            </a:pPr>
            <a:r>
              <a:rPr lang="en-US" sz="1600" dirty="0">
                <a:solidFill>
                  <a:srgbClr val="333399"/>
                </a:solidFill>
              </a:rPr>
              <a:t>Voluntary basis: Members implementing the Decision commit themselves 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 Recommendations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>
                <a:solidFill>
                  <a:srgbClr val="333399"/>
                </a:solidFill>
              </a:rPr>
              <a:t>Measures which administrations are encouraged to apply</a:t>
            </a:r>
          </a:p>
          <a:p>
            <a:pPr lvl="1">
              <a:buClr>
                <a:srgbClr val="FF0000"/>
              </a:buClr>
            </a:pPr>
            <a:r>
              <a:rPr lang="en-US" sz="1800" dirty="0" err="1">
                <a:solidFill>
                  <a:srgbClr val="333399"/>
                </a:solidFill>
              </a:rPr>
              <a:t>Harmonisation</a:t>
            </a:r>
            <a:r>
              <a:rPr lang="en-US" sz="1800" dirty="0">
                <a:solidFill>
                  <a:srgbClr val="333399"/>
                </a:solidFill>
              </a:rPr>
              <a:t> measures for those matters where Decisions are not yet relevant or to provide guidance to national administrations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33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ECC </a:t>
            </a:r>
            <a:r>
              <a:rPr lang="en-GB" dirty="0" smtClean="0"/>
              <a:t>Deliverables (2)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5889848" cy="38100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333399"/>
                </a:solidFill>
              </a:rPr>
              <a:t>ECC </a:t>
            </a:r>
            <a:r>
              <a:rPr lang="en-US" sz="2400" dirty="0" smtClean="0">
                <a:solidFill>
                  <a:srgbClr val="333399"/>
                </a:solidFill>
              </a:rPr>
              <a:t>Reports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Result </a:t>
            </a:r>
            <a:r>
              <a:rPr lang="en-US" dirty="0">
                <a:solidFill>
                  <a:srgbClr val="333399"/>
                </a:solidFill>
              </a:rPr>
              <a:t>of studies by the ECC normally in support of a </a:t>
            </a:r>
            <a:r>
              <a:rPr lang="en-US" dirty="0" err="1">
                <a:solidFill>
                  <a:srgbClr val="333399"/>
                </a:solidFill>
              </a:rPr>
              <a:t>harmonisation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measure</a:t>
            </a:r>
          </a:p>
          <a:p>
            <a:pPr>
              <a:buClr>
                <a:srgbClr val="FF0000"/>
              </a:buClr>
            </a:pPr>
            <a:endParaRPr lang="en-US" sz="24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CEPT Reports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Result </a:t>
            </a:r>
            <a:r>
              <a:rPr lang="en-US" dirty="0">
                <a:solidFill>
                  <a:srgbClr val="333399"/>
                </a:solidFill>
              </a:rPr>
              <a:t>of studies by the ECC in response to Mandates from the EC. </a:t>
            </a: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3406" r="31830" b="2921"/>
          <a:stretch/>
        </p:blipFill>
        <p:spPr bwMode="auto">
          <a:xfrm>
            <a:off x="6036890" y="2428874"/>
            <a:ext cx="3059832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hart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6" t="32042" r="1777" b="30949"/>
          <a:stretch/>
        </p:blipFill>
        <p:spPr bwMode="auto">
          <a:xfrm>
            <a:off x="6378674" y="4928964"/>
            <a:ext cx="2376264" cy="11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Flow of ECC Deliverables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7088" y="2974801"/>
            <a:ext cx="1249362" cy="1539875"/>
            <a:chOff x="521" y="1307"/>
            <a:chExt cx="787" cy="97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1" y="1307"/>
              <a:ext cx="631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0" y="1309"/>
              <a:ext cx="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000"/>
                <a:t>Project</a:t>
              </a:r>
            </a:p>
            <a:p>
              <a:pPr algn="ctr"/>
              <a:r>
                <a:rPr lang="da-DK" sz="1000"/>
                <a:t>Team</a:t>
              </a:r>
              <a:endParaRPr lang="en-US" sz="10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7" y="1546"/>
              <a:ext cx="631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93" y="1539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000"/>
                <a:t>Working</a:t>
              </a:r>
            </a:p>
            <a:p>
              <a:pPr algn="ctr"/>
              <a:r>
                <a:rPr lang="da-DK" sz="1000"/>
                <a:t>Group</a:t>
              </a:r>
              <a:endParaRPr lang="en-US" sz="10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568950" y="2593802"/>
            <a:ext cx="2276475" cy="1109662"/>
            <a:chOff x="3508" y="1067"/>
            <a:chExt cx="1434" cy="699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611" y="1537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845" y="1535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241" y="1536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611" y="1646"/>
              <a:ext cx="1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811" y="1349"/>
              <a:ext cx="81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200" dirty="0"/>
                <a:t>at least </a:t>
              </a:r>
              <a:r>
                <a:rPr lang="da-DK" sz="1200" dirty="0" smtClean="0"/>
                <a:t>6 weeks</a:t>
              </a:r>
              <a:endParaRPr lang="en-US" sz="1200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8" y="1067"/>
              <a:ext cx="14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200"/>
                <a:t>Public Consultation open for all</a:t>
              </a:r>
              <a:endParaRPr lang="en-US" sz="1200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479800" y="4782964"/>
            <a:ext cx="3492500" cy="1903413"/>
            <a:chOff x="2192" y="2446"/>
            <a:chExt cx="2200" cy="1199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158" y="3081"/>
              <a:ext cx="1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Documents"/>
            <p:cNvSpPr>
              <a:spLocks noEditPoints="1" noChangeArrowheads="1"/>
            </p:cNvSpPr>
            <p:nvPr/>
          </p:nvSpPr>
          <p:spPr bwMode="auto">
            <a:xfrm>
              <a:off x="3454" y="2787"/>
              <a:ext cx="449" cy="601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374" y="2446"/>
              <a:ext cx="6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200"/>
                <a:t>Final</a:t>
              </a:r>
            </a:p>
            <a:p>
              <a:pPr algn="ctr"/>
              <a:r>
                <a:rPr lang="da-DK" sz="1200"/>
                <a:t>Deliverables</a:t>
              </a:r>
              <a:endParaRPr lang="en-US" sz="12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192" y="2684"/>
              <a:ext cx="631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309" y="2686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000" dirty="0"/>
                <a:t>Working</a:t>
              </a:r>
            </a:p>
            <a:p>
              <a:pPr algn="ctr"/>
              <a:r>
                <a:rPr lang="da-DK" sz="1000" dirty="0"/>
                <a:t>Group</a:t>
              </a:r>
              <a:endParaRPr lang="en-US" sz="1000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348" y="2914"/>
              <a:ext cx="631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476" y="2916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000"/>
                <a:t>ECC</a:t>
              </a:r>
            </a:p>
            <a:p>
              <a:pPr algn="ctr"/>
              <a:r>
                <a:rPr lang="da-DK" sz="1000"/>
                <a:t>Plenary</a:t>
              </a:r>
              <a:endParaRPr lang="en-US" sz="100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339" y="2464"/>
              <a:ext cx="4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200"/>
                <a:t>Approval</a:t>
              </a:r>
              <a:endParaRPr lang="en-US" sz="1200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370763" y="3868564"/>
            <a:ext cx="1560512" cy="2630488"/>
            <a:chOff x="4643" y="1870"/>
            <a:chExt cx="983" cy="1657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4964" y="2187"/>
              <a:ext cx="6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da-DK" sz="1000" dirty="0" smtClean="0"/>
                <a:t>ECO</a:t>
              </a:r>
              <a:endParaRPr lang="da-DK" sz="1000" dirty="0"/>
            </a:p>
            <a:p>
              <a:pPr algn="ctr"/>
              <a:r>
                <a:rPr lang="da-DK" sz="1000" dirty="0" smtClean="0"/>
                <a:t>Analysis</a:t>
              </a:r>
              <a:endParaRPr lang="en-US" sz="1000" dirty="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643" y="2566"/>
              <a:ext cx="631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782" y="2568"/>
              <a:ext cx="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000"/>
                <a:t>Project</a:t>
              </a:r>
            </a:p>
            <a:p>
              <a:pPr algn="ctr"/>
              <a:r>
                <a:rPr lang="da-DK" sz="1000"/>
                <a:t>Team</a:t>
              </a:r>
              <a:endParaRPr lang="en-US" sz="100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799" y="2796"/>
              <a:ext cx="631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4915" y="2798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000"/>
                <a:t>Working</a:t>
              </a:r>
            </a:p>
            <a:p>
              <a:pPr algn="ctr"/>
              <a:r>
                <a:rPr lang="da-DK" sz="1000"/>
                <a:t>Group</a:t>
              </a:r>
              <a:endParaRPr lang="en-US" sz="1000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4908" y="1899"/>
              <a:ext cx="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200"/>
                <a:t>Assessing</a:t>
              </a:r>
            </a:p>
            <a:p>
              <a:pPr algn="ctr"/>
              <a:r>
                <a:rPr lang="da-DK" sz="1200"/>
                <a:t>the comments</a:t>
              </a:r>
              <a:endParaRPr lang="en-US" sz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rot="5400000">
              <a:off x="4560" y="2167"/>
              <a:ext cx="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27050" y="5031408"/>
            <a:ext cx="2786063" cy="1536700"/>
            <a:chOff x="332" y="2639"/>
            <a:chExt cx="1755" cy="968"/>
          </a:xfrm>
        </p:grpSpPr>
        <p:sp>
          <p:nvSpPr>
            <p:cNvPr id="38" name="computr1"/>
            <p:cNvSpPr>
              <a:spLocks noEditPoints="1" noChangeArrowheads="1"/>
            </p:cNvSpPr>
            <p:nvPr/>
          </p:nvSpPr>
          <p:spPr bwMode="auto">
            <a:xfrm>
              <a:off x="332" y="2698"/>
              <a:ext cx="1124" cy="909"/>
            </a:xfrm>
            <a:custGeom>
              <a:avLst/>
              <a:gdLst>
                <a:gd name="T0" fmla="*/ 19535 w 21600"/>
                <a:gd name="T1" fmla="*/ 0 h 21600"/>
                <a:gd name="T2" fmla="*/ 10800 w 21600"/>
                <a:gd name="T3" fmla="*/ 0 h 21600"/>
                <a:gd name="T4" fmla="*/ 2065 w 21600"/>
                <a:gd name="T5" fmla="*/ 0 h 21600"/>
                <a:gd name="T6" fmla="*/ 0 w 21600"/>
                <a:gd name="T7" fmla="*/ 15388 h 21600"/>
                <a:gd name="T8" fmla="*/ 0 w 21600"/>
                <a:gd name="T9" fmla="*/ 21600 h 21600"/>
                <a:gd name="T10" fmla="*/ 10800 w 21600"/>
                <a:gd name="T11" fmla="*/ 21600 h 21600"/>
                <a:gd name="T12" fmla="*/ 21600 w 21600"/>
                <a:gd name="T13" fmla="*/ 21600 h 21600"/>
                <a:gd name="T14" fmla="*/ 21600 w 21600"/>
                <a:gd name="T15" fmla="*/ 15388 h 21600"/>
                <a:gd name="T16" fmla="*/ 19535 w 21600"/>
                <a:gd name="T17" fmla="*/ 13553 h 21600"/>
                <a:gd name="T18" fmla="*/ 2065 w 21600"/>
                <a:gd name="T19" fmla="*/ 13553 h 21600"/>
                <a:gd name="T20" fmla="*/ 2065 w 21600"/>
                <a:gd name="T21" fmla="*/ 6776 h 21600"/>
                <a:gd name="T22" fmla="*/ 19535 w 21600"/>
                <a:gd name="T23" fmla="*/ 6776 h 21600"/>
                <a:gd name="T24" fmla="*/ 0 w 21600"/>
                <a:gd name="T25" fmla="*/ 18494 h 21600"/>
                <a:gd name="T26" fmla="*/ 21600 w 21600"/>
                <a:gd name="T27" fmla="*/ 18494 h 21600"/>
                <a:gd name="T28" fmla="*/ 4923 w 21600"/>
                <a:gd name="T29" fmla="*/ 2541 h 21600"/>
                <a:gd name="T30" fmla="*/ 16756 w 21600"/>
                <a:gd name="T31" fmla="*/ 111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Documents"/>
            <p:cNvSpPr>
              <a:spLocks noEditPoints="1" noChangeArrowheads="1"/>
            </p:cNvSpPr>
            <p:nvPr/>
          </p:nvSpPr>
          <p:spPr bwMode="auto">
            <a:xfrm>
              <a:off x="791" y="2832"/>
              <a:ext cx="223" cy="299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1401" y="3162"/>
              <a:ext cx="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1420" y="2639"/>
              <a:ext cx="5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200" dirty="0"/>
                <a:t>Publication</a:t>
              </a:r>
            </a:p>
            <a:p>
              <a:pPr algn="ctr"/>
              <a:r>
                <a:rPr lang="da-DK" sz="1200" dirty="0"/>
                <a:t>on ECO</a:t>
              </a:r>
            </a:p>
            <a:p>
              <a:pPr algn="ctr"/>
              <a:r>
                <a:rPr lang="da-DK" sz="1200" dirty="0" smtClean="0"/>
                <a:t>Document </a:t>
              </a:r>
            </a:p>
            <a:p>
              <a:pPr algn="ctr"/>
              <a:r>
                <a:rPr lang="da-DK" sz="1200" dirty="0" smtClean="0"/>
                <a:t>database</a:t>
              </a:r>
              <a:endParaRPr lang="en-US" sz="1200" dirty="0"/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332" y="3433"/>
              <a:ext cx="116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http://www.ecodocdb.dk/</a:t>
              </a:r>
              <a:endParaRPr lang="en-US" sz="1200" dirty="0"/>
            </a:p>
          </p:txBody>
        </p:sp>
      </p:grpSp>
      <p:sp>
        <p:nvSpPr>
          <p:cNvPr id="43" name="Line 54"/>
          <p:cNvSpPr>
            <a:spLocks noChangeShapeType="1"/>
          </p:cNvSpPr>
          <p:nvPr/>
        </p:nvSpPr>
        <p:spPr bwMode="auto">
          <a:xfrm>
            <a:off x="4859338" y="3512964"/>
            <a:ext cx="62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44" name="Group 46"/>
          <p:cNvGrpSpPr>
            <a:grpSpLocks/>
          </p:cNvGrpSpPr>
          <p:nvPr/>
        </p:nvGrpSpPr>
        <p:grpSpPr bwMode="auto">
          <a:xfrm>
            <a:off x="2311400" y="3841577"/>
            <a:ext cx="2320925" cy="927100"/>
            <a:chOff x="1456" y="1863"/>
            <a:chExt cx="1462" cy="584"/>
          </a:xfrm>
        </p:grpSpPr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H="1">
              <a:off x="1456" y="2019"/>
              <a:ext cx="9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>
              <a:off x="2625" y="1863"/>
              <a:ext cx="293" cy="293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1553" y="2044"/>
              <a:ext cx="7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200"/>
                <a:t>A veto returns</a:t>
              </a:r>
            </a:p>
            <a:p>
              <a:pPr algn="ctr"/>
              <a:r>
                <a:rPr lang="da-DK" sz="1200"/>
                <a:t>a Deliverable</a:t>
              </a:r>
            </a:p>
            <a:p>
              <a:pPr algn="ctr"/>
              <a:r>
                <a:rPr lang="da-DK" sz="1200"/>
                <a:t>back to a group</a:t>
              </a:r>
              <a:endParaRPr lang="en-US" sz="1200"/>
            </a:p>
          </p:txBody>
        </p:sp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2171700" y="2204864"/>
            <a:ext cx="6297613" cy="4687888"/>
            <a:chOff x="1368" y="822"/>
            <a:chExt cx="3967" cy="2953"/>
          </a:xfrm>
        </p:grpSpPr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1368" y="822"/>
              <a:ext cx="1063" cy="1132"/>
              <a:chOff x="1368" y="822"/>
              <a:chExt cx="1063" cy="1132"/>
            </a:xfrm>
          </p:grpSpPr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1435" y="1647"/>
                <a:ext cx="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Documents"/>
              <p:cNvSpPr>
                <a:spLocks noEditPoints="1" noChangeArrowheads="1"/>
              </p:cNvSpPr>
              <p:nvPr/>
            </p:nvSpPr>
            <p:spPr bwMode="auto">
              <a:xfrm>
                <a:off x="1668" y="1353"/>
                <a:ext cx="449" cy="601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1368" y="822"/>
                <a:ext cx="962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a-DK" sz="1200"/>
                  <a:t>Concensus on Draft</a:t>
                </a:r>
              </a:p>
              <a:p>
                <a:pPr>
                  <a:buFontTx/>
                  <a:buChar char="•"/>
                </a:pPr>
                <a:r>
                  <a:rPr lang="da-DK" sz="1200"/>
                  <a:t> Decision</a:t>
                </a:r>
              </a:p>
              <a:p>
                <a:pPr>
                  <a:buFontTx/>
                  <a:buChar char="•"/>
                </a:pPr>
                <a:r>
                  <a:rPr lang="da-DK" sz="1200"/>
                  <a:t> Recommendation</a:t>
                </a:r>
              </a:p>
              <a:p>
                <a:pPr>
                  <a:buFontTx/>
                  <a:buChar char="•"/>
                </a:pPr>
                <a:r>
                  <a:rPr lang="da-DK" sz="1200"/>
                  <a:t> Report (ECC and </a:t>
                </a:r>
              </a:p>
              <a:p>
                <a:r>
                  <a:rPr lang="da-DK" sz="1200"/>
                  <a:t>CEPT)</a:t>
                </a:r>
                <a:endParaRPr lang="en-US" sz="1200"/>
              </a:p>
            </p:txBody>
          </p:sp>
        </p:grpSp>
        <p:sp>
          <p:nvSpPr>
            <p:cNvPr id="50" name="AutoShape 52"/>
            <p:cNvSpPr>
              <a:spLocks noChangeArrowheads="1"/>
            </p:cNvSpPr>
            <p:nvPr/>
          </p:nvSpPr>
          <p:spPr bwMode="auto">
            <a:xfrm>
              <a:off x="2625" y="1510"/>
              <a:ext cx="274" cy="27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2376" y="874"/>
              <a:ext cx="723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a-DK" sz="1200"/>
                <a:t>2 weeks</a:t>
              </a:r>
            </a:p>
            <a:p>
              <a:pPr algn="ctr"/>
              <a:r>
                <a:rPr lang="da-DK" sz="1200"/>
                <a:t>window for</a:t>
              </a:r>
            </a:p>
            <a:p>
              <a:pPr algn="ctr"/>
              <a:r>
                <a:rPr lang="da-DK" sz="1200"/>
                <a:t>Admin veto (*)</a:t>
              </a:r>
              <a:endParaRPr lang="en-US" sz="1200"/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3002" y="3487"/>
              <a:ext cx="2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200"/>
                <a:t>(*) Not applicable if approved for Public Consultation</a:t>
              </a:r>
            </a:p>
            <a:p>
              <a:r>
                <a:rPr lang="da-DK" sz="1200"/>
                <a:t>by the ECC Plenary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8540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ECC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Decisions: approved for Public Consultation by WGs or the ECC Plenary. Final adoption by the ECC Plenary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Recommendations </a:t>
            </a:r>
            <a:r>
              <a:rPr lang="en-US" dirty="0">
                <a:solidFill>
                  <a:srgbClr val="333399"/>
                </a:solidFill>
              </a:rPr>
              <a:t>and Reports may be (unanimously) approved by </a:t>
            </a:r>
            <a:r>
              <a:rPr lang="en-US" dirty="0" smtClean="0">
                <a:solidFill>
                  <a:srgbClr val="333399"/>
                </a:solidFill>
              </a:rPr>
              <a:t>WGs</a:t>
            </a: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CEPT Reports in response to EC Mandates approved by the ECC Plenary and sent to the EC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67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ECO DocDB (</a:t>
            </a:r>
            <a:r>
              <a:rPr lang="en-US" dirty="0"/>
              <a:t>www.ecodocdb.dk)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80018"/>
            <a:ext cx="7596337" cy="47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ECO </a:t>
            </a:r>
            <a:r>
              <a:rPr lang="da-DK" dirty="0" smtClean="0"/>
              <a:t>DocDB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848028" cy="11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91989"/>
            <a:ext cx="4752528" cy="35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ECO </a:t>
            </a:r>
            <a:r>
              <a:rPr lang="da-DK" dirty="0" smtClean="0"/>
              <a:t>DocDB - Implementation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060848"/>
            <a:ext cx="5869273" cy="46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2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Top ECC </a:t>
            </a:r>
            <a:r>
              <a:rPr lang="da-DK" dirty="0" smtClean="0"/>
              <a:t>deliverables download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952141" y="558924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33399"/>
                </a:solidFill>
              </a:rPr>
              <a:t>European Common </a:t>
            </a:r>
            <a:r>
              <a:rPr lang="da-DK" dirty="0" smtClean="0">
                <a:solidFill>
                  <a:srgbClr val="333399"/>
                </a:solidFill>
              </a:rPr>
              <a:t>Allocation, Short Range Devices, </a:t>
            </a:r>
            <a:r>
              <a:rPr lang="da-DK" dirty="0">
                <a:solidFill>
                  <a:srgbClr val="333399"/>
                </a:solidFill>
              </a:rPr>
              <a:t>Cognitive </a:t>
            </a:r>
            <a:r>
              <a:rPr lang="da-DK" dirty="0" smtClean="0">
                <a:solidFill>
                  <a:srgbClr val="333399"/>
                </a:solidFill>
              </a:rPr>
              <a:t>Radio, </a:t>
            </a:r>
            <a:r>
              <a:rPr lang="da-DK" dirty="0" smtClean="0">
                <a:solidFill>
                  <a:srgbClr val="333399"/>
                </a:solidFill>
              </a:rPr>
              <a:t>Digital </a:t>
            </a:r>
            <a:r>
              <a:rPr lang="da-DK" dirty="0" smtClean="0">
                <a:solidFill>
                  <a:srgbClr val="333399"/>
                </a:solidFill>
              </a:rPr>
              <a:t>Dividend, Mobile issues</a:t>
            </a:r>
            <a:r>
              <a:rPr lang="da-DK" dirty="0" smtClean="0">
                <a:solidFill>
                  <a:srgbClr val="333399"/>
                </a:solidFill>
              </a:rPr>
              <a:t>,...</a:t>
            </a:r>
            <a:endParaRPr lang="da-DK" dirty="0">
              <a:solidFill>
                <a:srgbClr val="333399"/>
              </a:solidFill>
            </a:endParaRPr>
          </a:p>
        </p:txBody>
      </p:sp>
      <p:pic>
        <p:nvPicPr>
          <p:cNvPr id="409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6" y="2060848"/>
            <a:ext cx="896689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23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ECC Work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ECC entities adopt Work Items which constitute the ECC Work </a:t>
            </a:r>
            <a:r>
              <a:rPr lang="en-US" dirty="0" err="1">
                <a:solidFill>
                  <a:srgbClr val="333399"/>
                </a:solidFill>
              </a:rPr>
              <a:t>Programme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Administrations (5 supporting administrations)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Industry (ETSI)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Exchanges </a:t>
            </a:r>
            <a:r>
              <a:rPr lang="en-US" dirty="0">
                <a:solidFill>
                  <a:srgbClr val="333399"/>
                </a:solidFill>
              </a:rPr>
              <a:t>of information between ECC and ETSI during the development of deliverables relating to spectrum management (http://www.cept.org/ecc/about-ecc/ecc-etsi)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Finalized </a:t>
            </a:r>
            <a:r>
              <a:rPr lang="en-US" dirty="0">
                <a:solidFill>
                  <a:srgbClr val="333399"/>
                </a:solidFill>
              </a:rPr>
              <a:t>Work Items usually result in ECC Deliverables and can be seen in ECO </a:t>
            </a:r>
            <a:r>
              <a:rPr lang="en-US" dirty="0" err="1">
                <a:solidFill>
                  <a:srgbClr val="333399"/>
                </a:solidFill>
              </a:rPr>
              <a:t>DocDB</a:t>
            </a:r>
            <a:endParaRPr lang="en-US" dirty="0">
              <a:solidFill>
                <a:srgbClr val="333399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229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US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7046"/>
            <a:ext cx="8568952" cy="453633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ECC: its framework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ECC: its </a:t>
            </a:r>
            <a:r>
              <a:rPr lang="en-US" sz="2000" dirty="0" err="1" smtClean="0">
                <a:solidFill>
                  <a:srgbClr val="333399"/>
                </a:solidFill>
              </a:rPr>
              <a:t>organisation</a:t>
            </a: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 </a:t>
            </a:r>
            <a:r>
              <a:rPr lang="en-US" sz="2000" dirty="0">
                <a:solidFill>
                  <a:srgbClr val="333399"/>
                </a:solidFill>
              </a:rPr>
              <a:t>Deliverables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333399"/>
                </a:solidFill>
              </a:rPr>
              <a:t>ECC Work Items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Participation to the ECC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 communications</a:t>
            </a:r>
            <a:endParaRPr lang="en-US" sz="20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ECC Work </a:t>
            </a:r>
            <a:r>
              <a:rPr lang="da-DK" dirty="0" smtClean="0"/>
              <a:t>Programme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113"/>
            <a:ext cx="5724128" cy="471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6848" y="2998113"/>
            <a:ext cx="28696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http://eccwp.cept.org</a:t>
            </a:r>
            <a:r>
              <a:rPr lang="da-DK" dirty="0" smtClean="0">
                <a:hlinkClick r:id="rId3"/>
              </a:rPr>
              <a:t>/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9215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ECC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834064" cy="430716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Members of CEPT are Members of the ECC as of right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Representatives </a:t>
            </a:r>
            <a:r>
              <a:rPr lang="en-US" dirty="0">
                <a:solidFill>
                  <a:srgbClr val="333399"/>
                </a:solidFill>
              </a:rPr>
              <a:t>of the European Commission and of the European Free Trade Association Secretariat are </a:t>
            </a:r>
            <a:r>
              <a:rPr lang="en-US" dirty="0" err="1">
                <a:solidFill>
                  <a:srgbClr val="333399"/>
                </a:solidFill>
              </a:rPr>
              <a:t>Counsellors</a:t>
            </a:r>
            <a:r>
              <a:rPr lang="en-US" dirty="0">
                <a:solidFill>
                  <a:srgbClr val="333399"/>
                </a:solidFill>
              </a:rPr>
              <a:t> of the ECC </a:t>
            </a:r>
          </a:p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rgbClr val="333399"/>
                </a:solidFill>
              </a:rPr>
              <a:t>MoUs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and </a:t>
            </a:r>
            <a:r>
              <a:rPr lang="en-US" dirty="0" err="1">
                <a:solidFill>
                  <a:srgbClr val="333399"/>
                </a:solidFill>
              </a:rPr>
              <a:t>LoUs</a:t>
            </a:r>
            <a:r>
              <a:rPr lang="en-US" dirty="0">
                <a:solidFill>
                  <a:srgbClr val="333399"/>
                </a:solidFill>
              </a:rPr>
              <a:t> with </a:t>
            </a:r>
            <a:r>
              <a:rPr lang="en-US" dirty="0" smtClean="0">
                <a:solidFill>
                  <a:srgbClr val="333399"/>
                </a:solidFill>
              </a:rPr>
              <a:t>CEPT or specifically with ECC: more </a:t>
            </a:r>
            <a:r>
              <a:rPr lang="en-US" dirty="0">
                <a:solidFill>
                  <a:srgbClr val="333399"/>
                </a:solidFill>
              </a:rPr>
              <a:t>than </a:t>
            </a:r>
            <a:r>
              <a:rPr lang="en-US" dirty="0" smtClean="0">
                <a:solidFill>
                  <a:srgbClr val="333399"/>
                </a:solidFill>
              </a:rPr>
              <a:t>40 </a:t>
            </a:r>
            <a:r>
              <a:rPr lang="en-US" dirty="0" err="1" smtClean="0">
                <a:solidFill>
                  <a:srgbClr val="333399"/>
                </a:solidFill>
              </a:rPr>
              <a:t>organisations</a:t>
            </a: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Representatives </a:t>
            </a:r>
            <a:r>
              <a:rPr lang="en-US" dirty="0">
                <a:solidFill>
                  <a:srgbClr val="333399"/>
                </a:solidFill>
              </a:rPr>
              <a:t>of relevant inter-governmental </a:t>
            </a:r>
            <a:r>
              <a:rPr lang="en-US" dirty="0" err="1">
                <a:solidFill>
                  <a:srgbClr val="333399"/>
                </a:solidFill>
              </a:rPr>
              <a:t>organisations</a:t>
            </a:r>
            <a:r>
              <a:rPr lang="en-US" dirty="0">
                <a:solidFill>
                  <a:srgbClr val="333399"/>
                </a:solidFill>
              </a:rPr>
              <a:t> as well as other </a:t>
            </a:r>
            <a:r>
              <a:rPr lang="en-US" dirty="0" err="1">
                <a:solidFill>
                  <a:srgbClr val="333399"/>
                </a:solidFill>
              </a:rPr>
              <a:t>organisations</a:t>
            </a:r>
            <a:r>
              <a:rPr lang="en-US" dirty="0">
                <a:solidFill>
                  <a:srgbClr val="333399"/>
                </a:solidFill>
              </a:rPr>
              <a:t> or non-CEPT administrations concerned with electronic communications may be invited by the relevant Chairmen to participate as Observers in their meetings on an ad-hoc basis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8128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ECC’s external participation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2952328"/>
          </a:xfrm>
        </p:spPr>
        <p:txBody>
          <a:bodyPr/>
          <a:lstStyle/>
          <a:p>
            <a:pPr marL="428625">
              <a:spcBef>
                <a:spcPct val="30000"/>
              </a:spcBef>
              <a:buClr>
                <a:srgbClr val="FF3300"/>
              </a:buClr>
            </a:pPr>
            <a:r>
              <a:rPr lang="en-US" dirty="0">
                <a:solidFill>
                  <a:srgbClr val="333399"/>
                </a:solidFill>
                <a:cs typeface="Times New Roman" pitchFamily="18" charset="0"/>
                <a:sym typeface="Wingdings" pitchFamily="2" charset="2"/>
              </a:rPr>
              <a:t>The ECC depends on active external participation in our work to complement our members’ own experience and technical expertise.</a:t>
            </a:r>
            <a:endParaRPr lang="en-IE" dirty="0" smtClean="0">
              <a:solidFill>
                <a:srgbClr val="333399"/>
              </a:solidFill>
              <a:cs typeface="Times New Roman" pitchFamily="18" charset="0"/>
              <a:sym typeface="Wingdings" pitchFamily="2" charset="2"/>
            </a:endParaRPr>
          </a:p>
          <a:p>
            <a:pPr marL="428625">
              <a:spcBef>
                <a:spcPct val="30000"/>
              </a:spcBef>
              <a:buClr>
                <a:srgbClr val="FF3300"/>
              </a:buClr>
            </a:pPr>
            <a:r>
              <a:rPr lang="en-IE" dirty="0" smtClean="0">
                <a:solidFill>
                  <a:srgbClr val="333399"/>
                </a:solidFill>
                <a:cs typeface="Times New Roman" pitchFamily="18" charset="0"/>
                <a:sym typeface="Wingdings" pitchFamily="2" charset="2"/>
              </a:rPr>
              <a:t>Observers </a:t>
            </a:r>
            <a:r>
              <a:rPr lang="en-IE" dirty="0">
                <a:solidFill>
                  <a:srgbClr val="333399"/>
                </a:solidFill>
                <a:cs typeface="Times New Roman" pitchFamily="18" charset="0"/>
                <a:sym typeface="Wingdings" pitchFamily="2" charset="2"/>
              </a:rPr>
              <a:t>can participate in the ECC meetings when issues of mutual interest are placed on the </a:t>
            </a:r>
            <a:r>
              <a:rPr lang="en-IE" dirty="0" smtClean="0">
                <a:solidFill>
                  <a:srgbClr val="333399"/>
                </a:solidFill>
                <a:cs typeface="Times New Roman" pitchFamily="18" charset="0"/>
                <a:sym typeface="Wingdings" pitchFamily="2" charset="2"/>
              </a:rPr>
              <a:t>agenda</a:t>
            </a:r>
          </a:p>
          <a:p>
            <a:pPr marL="428625">
              <a:spcBef>
                <a:spcPct val="30000"/>
              </a:spcBef>
              <a:buClr>
                <a:srgbClr val="FF3300"/>
              </a:buClr>
            </a:pPr>
            <a:r>
              <a:rPr lang="en-IE" dirty="0">
                <a:solidFill>
                  <a:srgbClr val="333399"/>
                </a:solidFill>
                <a:cs typeface="Times New Roman" pitchFamily="18" charset="0"/>
                <a:sym typeface="Wingdings" pitchFamily="2" charset="2"/>
                <a:hlinkClick r:id="rId2"/>
              </a:rPr>
              <a:t>http://</a:t>
            </a:r>
            <a:r>
              <a:rPr lang="en-IE" dirty="0" smtClean="0">
                <a:solidFill>
                  <a:srgbClr val="333399"/>
                </a:solidFill>
                <a:cs typeface="Times New Roman" pitchFamily="18" charset="0"/>
                <a:sym typeface="Wingdings" pitchFamily="2" charset="2"/>
                <a:hlinkClick r:id="rId2"/>
              </a:rPr>
              <a:t>www.cept.org/ecc/who-we-are/participation-in-ecc-work</a:t>
            </a:r>
            <a:r>
              <a:rPr lang="en-IE" dirty="0" smtClean="0">
                <a:solidFill>
                  <a:srgbClr val="333399"/>
                </a:solidFill>
                <a:cs typeface="Times New Roman" pitchFamily="18" charset="0"/>
                <a:sym typeface="Wingdings" pitchFamily="2" charset="2"/>
              </a:rPr>
              <a:t> </a:t>
            </a:r>
            <a:endParaRPr lang="en-IE" dirty="0">
              <a:solidFill>
                <a:srgbClr val="333399"/>
              </a:solidFill>
              <a:cs typeface="Times New Roman" pitchFamily="18" charset="0"/>
              <a:sym typeface="Wingdings" pitchFamily="2" charset="2"/>
            </a:endParaRPr>
          </a:p>
          <a:p>
            <a:pPr marL="676275" indent="-266700">
              <a:buClr>
                <a:srgbClr val="FF3300"/>
              </a:buClr>
            </a:pPr>
            <a:endParaRPr lang="de-DE" sz="1800" dirty="0">
              <a:solidFill>
                <a:srgbClr val="33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256584" cy="201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3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ECC </a:t>
            </a:r>
            <a:r>
              <a:rPr lang="da-DK" dirty="0" smtClean="0"/>
              <a:t>Communications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834064" cy="430716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ECC Newsletters: </a:t>
            </a:r>
            <a:r>
              <a:rPr lang="da-DK" sz="2000" dirty="0">
                <a:solidFill>
                  <a:srgbClr val="333399"/>
                </a:solidFill>
                <a:hlinkClick r:id="rId2"/>
              </a:rPr>
              <a:t>http://cept.org/ecc/who-we-are/ecc-newsletters </a:t>
            </a:r>
            <a:r>
              <a:rPr lang="da-DK" sz="2000" dirty="0" smtClean="0">
                <a:solidFill>
                  <a:srgbClr val="333399"/>
                </a:solidFill>
              </a:rPr>
              <a:t>. 3-4 per year. K</a:t>
            </a:r>
            <a:r>
              <a:rPr lang="en-US" sz="2000" dirty="0" err="1" smtClean="0">
                <a:solidFill>
                  <a:srgbClr val="333399"/>
                </a:solidFill>
              </a:rPr>
              <a:t>eep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>
                <a:solidFill>
                  <a:srgbClr val="333399"/>
                </a:solidFill>
              </a:rPr>
              <a:t>up-to-date with important spectrum </a:t>
            </a:r>
            <a:r>
              <a:rPr lang="en-US" sz="2000" dirty="0" smtClean="0">
                <a:solidFill>
                  <a:srgbClr val="333399"/>
                </a:solidFill>
              </a:rPr>
              <a:t>and numbering policy </a:t>
            </a:r>
            <a:r>
              <a:rPr lang="en-US" sz="2000" dirty="0">
                <a:solidFill>
                  <a:srgbClr val="333399"/>
                </a:solidFill>
              </a:rPr>
              <a:t>issues being considered within the ECC. </a:t>
            </a: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News releases on the website.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Publication of </a:t>
            </a:r>
            <a:r>
              <a:rPr lang="en-US" dirty="0">
                <a:solidFill>
                  <a:srgbClr val="333399"/>
                </a:solidFill>
              </a:rPr>
              <a:t>monthly news summary to find out what's been going on in our Working Groups and Project Teams</a:t>
            </a: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Publication </a:t>
            </a:r>
            <a:r>
              <a:rPr lang="en-US" dirty="0">
                <a:solidFill>
                  <a:srgbClr val="333399"/>
                </a:solidFill>
              </a:rPr>
              <a:t>of presentations made by key ECC figures at conferences and workshops</a:t>
            </a:r>
            <a:r>
              <a:rPr lang="en-US" dirty="0" smtClean="0">
                <a:solidFill>
                  <a:srgbClr val="333399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The ECC is </a:t>
            </a:r>
            <a:r>
              <a:rPr lang="en-US" dirty="0" smtClean="0">
                <a:solidFill>
                  <a:srgbClr val="333399"/>
                </a:solidFill>
              </a:rPr>
              <a:t>on </a:t>
            </a:r>
            <a:r>
              <a:rPr lang="en-US" dirty="0">
                <a:solidFill>
                  <a:srgbClr val="333399"/>
                </a:solidFill>
              </a:rPr>
              <a:t>Twitter </a:t>
            </a:r>
            <a:r>
              <a:rPr lang="en-US" dirty="0">
                <a:solidFill>
                  <a:srgbClr val="333399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333399"/>
                </a:solidFill>
                <a:hlinkClick r:id="rId3"/>
              </a:rPr>
              <a:t>twitter.com/CEPT_ECC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endParaRPr lang="en-US" dirty="0">
              <a:solidFill>
                <a:srgbClr val="333399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984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333399"/>
                </a:solidFill>
              </a:rPr>
              <a:t>Thanks for your attention!!</a:t>
            </a:r>
            <a:endParaRPr lang="da-DK" dirty="0">
              <a:solidFill>
                <a:srgbClr val="33339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1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</a:t>
            </a:r>
            <a:r>
              <a:rPr lang="da-DK" dirty="0" smtClean="0"/>
              <a:t>What we do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>
                <a:solidFill>
                  <a:srgbClr val="333399"/>
                </a:solidFill>
              </a:rPr>
              <a:t>Work towards common regulatory policies in Europe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 smtClean="0">
                <a:solidFill>
                  <a:srgbClr val="333399"/>
                </a:solidFill>
              </a:rPr>
              <a:t>Harmonise </a:t>
            </a:r>
            <a:r>
              <a:rPr lang="da-DK" sz="2000" dirty="0">
                <a:solidFill>
                  <a:srgbClr val="333399"/>
                </a:solidFill>
              </a:rPr>
              <a:t>efficient use of the radio spectrum, satellite orbits and numbering resources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 smtClean="0">
                <a:solidFill>
                  <a:srgbClr val="333399"/>
                </a:solidFill>
              </a:rPr>
              <a:t>Develop </a:t>
            </a:r>
            <a:r>
              <a:rPr lang="da-DK" sz="2000" dirty="0">
                <a:solidFill>
                  <a:srgbClr val="333399"/>
                </a:solidFill>
              </a:rPr>
              <a:t>European common positions and proposals, for use in the framework of ITU-R (WRC) to promote the European interests on a worldwide basis 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 smtClean="0">
                <a:solidFill>
                  <a:srgbClr val="333399"/>
                </a:solidFill>
              </a:rPr>
              <a:t>Maintain a level of technical expertise.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da-DK" sz="2000" dirty="0" smtClean="0">
                <a:solidFill>
                  <a:srgbClr val="333399"/>
                </a:solidFill>
              </a:rPr>
              <a:t>Provide </a:t>
            </a:r>
            <a:r>
              <a:rPr lang="da-DK" sz="2000" dirty="0">
                <a:solidFill>
                  <a:srgbClr val="333399"/>
                </a:solidFill>
              </a:rPr>
              <a:t>a focal point for information (EFIS etc.)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da-DK" sz="2000" dirty="0" smtClean="0">
                <a:solidFill>
                  <a:srgbClr val="333399"/>
                </a:solidFill>
              </a:rPr>
              <a:t>Cooperation </a:t>
            </a:r>
            <a:r>
              <a:rPr lang="da-DK" sz="2000" dirty="0">
                <a:solidFill>
                  <a:srgbClr val="333399"/>
                </a:solidFill>
              </a:rPr>
              <a:t>with other bodies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da-DK" dirty="0">
                <a:hlinkClick r:id="rId2"/>
              </a:rPr>
              <a:t>http://www.cept.org/ecc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da-DK" dirty="0" smtClean="0">
                <a:hlinkClick r:id="rId2"/>
              </a:rPr>
              <a:t>http</a:t>
            </a:r>
            <a:r>
              <a:rPr lang="da-DK" dirty="0">
                <a:hlinkClick r:id="rId2"/>
              </a:rPr>
              <a:t>://</a:t>
            </a:r>
            <a:r>
              <a:rPr lang="da-DK" dirty="0" smtClean="0">
                <a:hlinkClick r:id="rId2"/>
              </a:rPr>
              <a:t>cept.org/ecc/who-we-are/what-we-do</a:t>
            </a:r>
            <a:endParaRPr lang="da-DK" dirty="0" smtClean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5" name="Picture 6" descr="EC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636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framework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5146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kern="0" dirty="0" smtClean="0">
                <a:solidFill>
                  <a:srgbClr val="333399"/>
                </a:solidFill>
              </a:rPr>
              <a:t>Rules of Procedure: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da-DK" sz="1800" kern="0" dirty="0" smtClean="0">
                <a:solidFill>
                  <a:srgbClr val="333399"/>
                </a:solidFill>
              </a:rPr>
              <a:t>High level rules on the structure, the participation, chairmanships, documentation, organisation of meetings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da-DK" sz="1800" kern="0" dirty="0" smtClean="0">
                <a:solidFill>
                  <a:srgbClr val="333399"/>
                </a:solidFill>
              </a:rPr>
              <a:t>Mechanism for ECC Decisions (development, approval, implementation, review...)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da-DK" sz="1800" kern="0" dirty="0" smtClean="0">
                <a:solidFill>
                  <a:srgbClr val="333399"/>
                </a:solidFill>
              </a:rPr>
              <a:t>Principles for conduct of meeting: general rule is consensus (don’t imply unanimity). Voting on an exceptional basis (Plenary, WG)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kern="0" dirty="0" smtClean="0">
                <a:solidFill>
                  <a:srgbClr val="333399"/>
                </a:solidFill>
              </a:rPr>
              <a:t>Working Methods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da-DK" sz="1800" kern="0" dirty="0" smtClean="0">
                <a:solidFill>
                  <a:srgbClr val="333399"/>
                </a:solidFill>
              </a:rPr>
              <a:t>Details further the general rules of the RoP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da-DK" sz="1800" kern="0" dirty="0" smtClean="0">
                <a:solidFill>
                  <a:srgbClr val="333399"/>
                </a:solidFill>
              </a:rPr>
              <a:t>Rules for the participation of observers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da-DK" sz="1800" kern="0" dirty="0" smtClean="0">
                <a:solidFill>
                  <a:srgbClr val="333399"/>
                </a:solidFill>
              </a:rPr>
              <a:t>Mechanisms for ECC Recommendations, ECC Reports and CEPT Reports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da-DK" sz="1800" kern="0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da-DK" sz="1800" kern="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75905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framework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1600" y="2132856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kern="0" dirty="0">
                <a:solidFill>
                  <a:srgbClr val="333399"/>
                </a:solidFill>
              </a:rPr>
              <a:t>Electronic working </a:t>
            </a:r>
            <a:r>
              <a:rPr lang="da-DK" sz="2000" kern="0" dirty="0" smtClean="0">
                <a:solidFill>
                  <a:srgbClr val="333399"/>
                </a:solidFill>
              </a:rPr>
              <a:t>arrangements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 smtClean="0">
                <a:solidFill>
                  <a:srgbClr val="333399"/>
                </a:solidFill>
              </a:rPr>
              <a:t>enhance </a:t>
            </a:r>
            <a:r>
              <a:rPr lang="en-US" sz="1800" kern="0" dirty="0">
                <a:solidFill>
                  <a:srgbClr val="333399"/>
                </a:solidFill>
              </a:rPr>
              <a:t>meeting participation and </a:t>
            </a:r>
            <a:r>
              <a:rPr lang="en-US" sz="1800" kern="0" dirty="0" smtClean="0">
                <a:solidFill>
                  <a:srgbClr val="333399"/>
                </a:solidFill>
              </a:rPr>
              <a:t>efficiency.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 smtClean="0">
                <a:solidFill>
                  <a:srgbClr val="333399"/>
                </a:solidFill>
              </a:rPr>
              <a:t>Guidelines on the </a:t>
            </a:r>
            <a:r>
              <a:rPr lang="en-US" sz="1800" kern="0" dirty="0" err="1" smtClean="0">
                <a:solidFill>
                  <a:srgbClr val="333399"/>
                </a:solidFill>
              </a:rPr>
              <a:t>organisation</a:t>
            </a:r>
            <a:r>
              <a:rPr lang="en-US" sz="1800" kern="0" dirty="0" smtClean="0">
                <a:solidFill>
                  <a:srgbClr val="333399"/>
                </a:solidFill>
              </a:rPr>
              <a:t> and participation in web-meetings, webinars, virtual participation in meetings.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 smtClean="0">
                <a:solidFill>
                  <a:srgbClr val="333399"/>
                </a:solidFill>
              </a:rPr>
              <a:t>Addresses also electronic features provided by the CEPT portal.</a:t>
            </a:r>
            <a:endParaRPr lang="da-DK" sz="1800" kern="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kern="0" dirty="0">
                <a:solidFill>
                  <a:srgbClr val="333399"/>
                </a:solidFill>
              </a:rPr>
              <a:t>ECC strategic </a:t>
            </a:r>
            <a:r>
              <a:rPr lang="da-DK" sz="2000" kern="0" dirty="0" smtClean="0">
                <a:solidFill>
                  <a:srgbClr val="333399"/>
                </a:solidFill>
              </a:rPr>
              <a:t>plan </a:t>
            </a:r>
            <a:r>
              <a:rPr lang="en-US" sz="2000" dirty="0" smtClean="0">
                <a:solidFill>
                  <a:srgbClr val="333399"/>
                </a:solidFill>
              </a:rPr>
              <a:t>for 2010-2015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>
                <a:solidFill>
                  <a:srgbClr val="333399"/>
                </a:solidFill>
              </a:rPr>
              <a:t> Expertise in managing scarce </a:t>
            </a:r>
            <a:r>
              <a:rPr lang="en-US" sz="1800" kern="0" dirty="0" smtClean="0">
                <a:solidFill>
                  <a:srgbClr val="333399"/>
                </a:solidFill>
              </a:rPr>
              <a:t>resources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>
                <a:solidFill>
                  <a:srgbClr val="333399"/>
                </a:solidFill>
              </a:rPr>
              <a:t> Europe wide forum for the work in </a:t>
            </a:r>
            <a:r>
              <a:rPr lang="en-US" sz="1800" kern="0" dirty="0" smtClean="0">
                <a:solidFill>
                  <a:srgbClr val="333399"/>
                </a:solidFill>
              </a:rPr>
              <a:t>ITU (Radio sector)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>
                <a:solidFill>
                  <a:srgbClr val="333399"/>
                </a:solidFill>
              </a:rPr>
              <a:t> Cooperation with the European </a:t>
            </a:r>
            <a:r>
              <a:rPr lang="en-US" sz="1800" kern="0" dirty="0" smtClean="0">
                <a:solidFill>
                  <a:srgbClr val="333399"/>
                </a:solidFill>
              </a:rPr>
              <a:t>Commission, ETSI, others…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>
                <a:solidFill>
                  <a:srgbClr val="333399"/>
                </a:solidFill>
              </a:rPr>
              <a:t> Focal point in Europe for </a:t>
            </a:r>
            <a:r>
              <a:rPr lang="en-US" sz="1800" kern="0" dirty="0" smtClean="0">
                <a:solidFill>
                  <a:srgbClr val="333399"/>
                </a:solidFill>
              </a:rPr>
              <a:t>information </a:t>
            </a:r>
            <a:r>
              <a:rPr lang="en-US" sz="1800" kern="0" dirty="0">
                <a:solidFill>
                  <a:srgbClr val="333399"/>
                </a:solidFill>
              </a:rPr>
              <a:t>on electronic </a:t>
            </a:r>
            <a:r>
              <a:rPr lang="en-US" sz="1800" kern="0" dirty="0" smtClean="0">
                <a:solidFill>
                  <a:srgbClr val="333399"/>
                </a:solidFill>
              </a:rPr>
              <a:t>communication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en-US" sz="1800" kern="0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1800" kern="0" dirty="0" smtClean="0">
                <a:solidFill>
                  <a:srgbClr val="333399"/>
                </a:solidFill>
              </a:rPr>
              <a:t>Identifies challenges in spectrum management and numbering </a:t>
            </a:r>
            <a:endParaRPr lang="en-US" sz="1800" kern="0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da-DK" sz="2400" kern="0" dirty="0" smtClean="0">
              <a:solidFill>
                <a:srgbClr val="333399"/>
              </a:solidFill>
              <a:hlinkClick r:id="rId3"/>
            </a:endParaRPr>
          </a:p>
          <a:p>
            <a:pPr marL="0" indent="0" algn="ctr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da-DK" kern="0" dirty="0" smtClean="0">
                <a:solidFill>
                  <a:srgbClr val="333399"/>
                </a:solidFill>
                <a:hlinkClick r:id="rId3"/>
              </a:rPr>
              <a:t>http</a:t>
            </a:r>
            <a:r>
              <a:rPr lang="da-DK" kern="0" dirty="0">
                <a:solidFill>
                  <a:srgbClr val="333399"/>
                </a:solidFill>
                <a:hlinkClick r:id="rId3"/>
              </a:rPr>
              <a:t>://www.cept.org/ecc/framework</a:t>
            </a:r>
            <a:r>
              <a:rPr lang="da-DK" kern="0" dirty="0">
                <a:solidFill>
                  <a:srgbClr val="333399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da-DK" sz="1800" kern="0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da-DK" sz="1800" kern="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88178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organisation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1018" y="2682875"/>
            <a:ext cx="8215313" cy="3589337"/>
            <a:chOff x="531018" y="2682875"/>
            <a:chExt cx="8215313" cy="3589337"/>
          </a:xfrm>
        </p:grpSpPr>
        <p:sp>
          <p:nvSpPr>
            <p:cNvPr id="8" name="Line 2"/>
            <p:cNvSpPr>
              <a:spLocks noChangeAspect="1" noChangeShapeType="1"/>
            </p:cNvSpPr>
            <p:nvPr/>
          </p:nvSpPr>
          <p:spPr bwMode="auto">
            <a:xfrm flipV="1">
              <a:off x="2531268" y="4527550"/>
              <a:ext cx="0" cy="176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Line 49"/>
            <p:cNvSpPr>
              <a:spLocks noChangeAspect="1" noChangeShapeType="1"/>
            </p:cNvSpPr>
            <p:nvPr/>
          </p:nvSpPr>
          <p:spPr bwMode="auto">
            <a:xfrm flipV="1">
              <a:off x="6725443" y="4525962"/>
              <a:ext cx="0" cy="141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Line 50"/>
            <p:cNvSpPr>
              <a:spLocks noChangeAspect="1" noChangeShapeType="1"/>
            </p:cNvSpPr>
            <p:nvPr/>
          </p:nvSpPr>
          <p:spPr bwMode="auto">
            <a:xfrm flipV="1">
              <a:off x="1146968" y="4525962"/>
              <a:ext cx="0" cy="17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Line 5"/>
            <p:cNvSpPr>
              <a:spLocks noChangeAspect="1" noChangeShapeType="1"/>
            </p:cNvSpPr>
            <p:nvPr/>
          </p:nvSpPr>
          <p:spPr bwMode="auto">
            <a:xfrm flipV="1">
              <a:off x="5322093" y="4532312"/>
              <a:ext cx="0" cy="1555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531018" y="4692650"/>
              <a:ext cx="1211263" cy="1579562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1928018" y="4692650"/>
              <a:ext cx="1211263" cy="1579562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3318668" y="4681537"/>
              <a:ext cx="1211263" cy="1579563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4717256" y="4675187"/>
              <a:ext cx="1211262" cy="1579563"/>
            </a:xfrm>
            <a:prstGeom prst="round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ounded Rectangle 15"/>
            <p:cNvSpPr>
              <a:spLocks noChangeAspect="1"/>
            </p:cNvSpPr>
            <p:nvPr/>
          </p:nvSpPr>
          <p:spPr>
            <a:xfrm>
              <a:off x="6112668" y="4665662"/>
              <a:ext cx="1208088" cy="1590675"/>
            </a:xfrm>
            <a:prstGeom prst="round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AutoShape 8"/>
            <p:cNvSpPr>
              <a:spLocks noChangeAspect="1" noChangeArrowheads="1"/>
            </p:cNvSpPr>
            <p:nvPr/>
          </p:nvSpPr>
          <p:spPr bwMode="auto">
            <a:xfrm>
              <a:off x="3463131" y="2682875"/>
              <a:ext cx="2411412" cy="100806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Text Box 9"/>
            <p:cNvSpPr txBox="1">
              <a:spLocks noChangeAspect="1" noChangeArrowheads="1"/>
            </p:cNvSpPr>
            <p:nvPr/>
          </p:nvSpPr>
          <p:spPr bwMode="auto">
            <a:xfrm>
              <a:off x="3434556" y="2682875"/>
              <a:ext cx="24749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dirty="0">
                  <a:solidFill>
                    <a:schemeClr val="bg1"/>
                  </a:solidFill>
                </a:rPr>
                <a:t>Electronic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 dirty="0">
                  <a:solidFill>
                    <a:schemeClr val="bg1"/>
                  </a:solidFill>
                </a:rPr>
                <a:t>Communications Committee</a:t>
              </a:r>
              <a:endParaRPr lang="en-US" alt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10"/>
            <p:cNvSpPr txBox="1">
              <a:spLocks noChangeAspect="1" noChangeArrowheads="1"/>
            </p:cNvSpPr>
            <p:nvPr/>
          </p:nvSpPr>
          <p:spPr bwMode="auto">
            <a:xfrm>
              <a:off x="3540918" y="3114675"/>
              <a:ext cx="19159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Chairman:	E. Fournier (F)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da-DK" altLang="da-DK" sz="800" dirty="0">
                  <a:solidFill>
                    <a:schemeClr val="bg1"/>
                  </a:solidFill>
                </a:rPr>
                <a:t>Vice-Chairmen:	J.  Afonso  (POR)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>
                  <a:solidFill>
                    <a:schemeClr val="bg1"/>
                  </a:solidFill>
                </a:rPr>
                <a:t>                                S. Pastukh (RUS)</a:t>
              </a:r>
              <a:r>
                <a:rPr lang="da-DK" altLang="da-DK" sz="800" dirty="0">
                  <a:solidFill>
                    <a:schemeClr val="bg1"/>
                  </a:solidFill>
                </a:rPr>
                <a:t/>
              </a:r>
              <a:br>
                <a:rPr lang="da-DK" altLang="da-DK" sz="800" dirty="0">
                  <a:solidFill>
                    <a:schemeClr val="bg1"/>
                  </a:solidFill>
                </a:rPr>
              </a:br>
              <a:r>
                <a:rPr lang="da-DK" altLang="da-DK" sz="800" dirty="0">
                  <a:solidFill>
                    <a:schemeClr val="bg1"/>
                  </a:solidFill>
                </a:rPr>
                <a:t>	</a:t>
              </a:r>
              <a:endParaRPr lang="en-US" altLang="da-DK" sz="800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11"/>
            <p:cNvSpPr>
              <a:spLocks noChangeAspect="1" noChangeArrowheads="1"/>
            </p:cNvSpPr>
            <p:nvPr/>
          </p:nvSpPr>
          <p:spPr bwMode="auto">
            <a:xfrm>
              <a:off x="5995193" y="3365500"/>
              <a:ext cx="2411413" cy="100806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Text Box 12"/>
            <p:cNvSpPr txBox="1">
              <a:spLocks noChangeAspect="1" noChangeArrowheads="1"/>
            </p:cNvSpPr>
            <p:nvPr/>
          </p:nvSpPr>
          <p:spPr bwMode="auto">
            <a:xfrm>
              <a:off x="6171406" y="3365500"/>
              <a:ext cx="20843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>
                  <a:solidFill>
                    <a:schemeClr val="bg1"/>
                  </a:solidFill>
                </a:rPr>
                <a:t>European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200" b="1">
                  <a:solidFill>
                    <a:schemeClr val="bg1"/>
                  </a:solidFill>
                </a:rPr>
                <a:t>Communications Office</a:t>
              </a:r>
              <a:endParaRPr lang="en-US" altLang="da-DK" sz="1200" b="1">
                <a:solidFill>
                  <a:schemeClr val="bg1"/>
                </a:solidFill>
              </a:endParaRPr>
            </a:p>
          </p:txBody>
        </p:sp>
        <p:sp>
          <p:nvSpPr>
            <p:cNvPr id="22" name="Text Box 13"/>
            <p:cNvSpPr txBox="1">
              <a:spLocks noChangeAspect="1" noChangeArrowheads="1"/>
            </p:cNvSpPr>
            <p:nvPr/>
          </p:nvSpPr>
          <p:spPr bwMode="auto">
            <a:xfrm>
              <a:off x="6077743" y="3797300"/>
              <a:ext cx="20494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>
                  <a:solidFill>
                    <a:schemeClr val="bg1"/>
                  </a:solidFill>
                </a:rPr>
                <a:t>Director:	M. Thomas (G)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>
                  <a:solidFill>
                    <a:schemeClr val="bg1"/>
                  </a:solidFill>
                </a:rPr>
                <a:t>Deputy Director:      B. Espinosa (F)</a:t>
              </a:r>
              <a:endParaRPr lang="en-US" altLang="da-DK" sz="800">
                <a:solidFill>
                  <a:schemeClr val="bg1"/>
                </a:solidFill>
              </a:endParaRPr>
            </a:p>
          </p:txBody>
        </p:sp>
        <p:sp>
          <p:nvSpPr>
            <p:cNvPr id="23" name="AutoShape 14"/>
            <p:cNvSpPr>
              <a:spLocks noChangeAspect="1" noChangeArrowheads="1"/>
            </p:cNvSpPr>
            <p:nvPr/>
          </p:nvSpPr>
          <p:spPr bwMode="auto">
            <a:xfrm>
              <a:off x="929481" y="3365500"/>
              <a:ext cx="2411412" cy="100806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Steering Group</a:t>
              </a:r>
            </a:p>
          </p:txBody>
        </p:sp>
        <p:sp>
          <p:nvSpPr>
            <p:cNvPr id="24" name="Text Box 16"/>
            <p:cNvSpPr txBox="1">
              <a:spLocks noChangeAspect="1" noChangeArrowheads="1"/>
            </p:cNvSpPr>
            <p:nvPr/>
          </p:nvSpPr>
          <p:spPr bwMode="auto">
            <a:xfrm>
              <a:off x="2180431" y="4672012"/>
              <a:ext cx="6842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FM</a:t>
              </a:r>
              <a:endParaRPr lang="en-US" altLang="da-DK" sz="1000" b="1"/>
            </a:p>
          </p:txBody>
        </p:sp>
        <p:sp>
          <p:nvSpPr>
            <p:cNvPr id="25" name="Text Box 17"/>
            <p:cNvSpPr txBox="1">
              <a:spLocks noChangeAspect="1" noChangeArrowheads="1"/>
            </p:cNvSpPr>
            <p:nvPr/>
          </p:nvSpPr>
          <p:spPr bwMode="auto">
            <a:xfrm>
              <a:off x="2089943" y="4837112"/>
              <a:ext cx="8588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Frequency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Management</a:t>
              </a:r>
              <a:endParaRPr lang="en-US" altLang="da-DK" sz="800"/>
            </a:p>
          </p:txBody>
        </p:sp>
        <p:sp>
          <p:nvSpPr>
            <p:cNvPr id="26" name="Text Box 18"/>
            <p:cNvSpPr txBox="1">
              <a:spLocks noChangeAspect="1" noChangeArrowheads="1"/>
            </p:cNvSpPr>
            <p:nvPr/>
          </p:nvSpPr>
          <p:spPr bwMode="auto">
            <a:xfrm>
              <a:off x="1937543" y="5176837"/>
              <a:ext cx="93166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T. Weilacher (D)</a:t>
              </a: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C. Reis (POR)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S. Talbot (G)</a:t>
              </a:r>
              <a:endParaRPr lang="da-DK" altLang="da-DK" sz="800" dirty="0"/>
            </a:p>
            <a:p>
              <a:pPr>
                <a:spcBef>
                  <a:spcPct val="0"/>
                </a:spcBef>
              </a:pPr>
              <a:endParaRPr lang="en-US" altLang="da-DK" sz="800" dirty="0"/>
            </a:p>
          </p:txBody>
        </p:sp>
        <p:sp>
          <p:nvSpPr>
            <p:cNvPr id="27" name="Text Box 24"/>
            <p:cNvSpPr txBox="1">
              <a:spLocks noChangeAspect="1" noChangeArrowheads="1"/>
            </p:cNvSpPr>
            <p:nvPr/>
          </p:nvSpPr>
          <p:spPr bwMode="auto">
            <a:xfrm>
              <a:off x="3559968" y="4681537"/>
              <a:ext cx="666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SE</a:t>
              </a:r>
              <a:endParaRPr lang="en-US" altLang="da-DK" sz="1000" b="1"/>
            </a:p>
          </p:txBody>
        </p:sp>
        <p:sp>
          <p:nvSpPr>
            <p:cNvPr id="28" name="Text Box 25"/>
            <p:cNvSpPr txBox="1">
              <a:spLocks noChangeAspect="1" noChangeArrowheads="1"/>
            </p:cNvSpPr>
            <p:nvPr/>
          </p:nvSpPr>
          <p:spPr bwMode="auto">
            <a:xfrm>
              <a:off x="3498056" y="4846637"/>
              <a:ext cx="803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Spectrum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Engineering</a:t>
              </a:r>
              <a:endParaRPr lang="en-US" altLang="da-DK" sz="800"/>
            </a:p>
          </p:txBody>
        </p:sp>
        <p:sp>
          <p:nvSpPr>
            <p:cNvPr id="29" name="Text Box 26"/>
            <p:cNvSpPr txBox="1">
              <a:spLocks noChangeAspect="1" noChangeArrowheads="1"/>
            </p:cNvSpPr>
            <p:nvPr/>
          </p:nvSpPr>
          <p:spPr bwMode="auto">
            <a:xfrm>
              <a:off x="3340893" y="5186362"/>
              <a:ext cx="917239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K. Loew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J. Duque (POR</a:t>
              </a:r>
              <a:r>
                <a:rPr lang="da-DK" altLang="da-DK" sz="800" dirty="0" smtClean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 smtClean="0"/>
                <a:t>K. Bejuk (CRO)</a:t>
              </a:r>
              <a:r>
                <a:rPr lang="da-DK" altLang="da-DK" sz="800" dirty="0"/>
                <a:t/>
              </a:r>
              <a:br>
                <a:rPr lang="da-DK" altLang="da-DK" sz="800" dirty="0"/>
              </a:br>
              <a:endParaRPr lang="da-DK" altLang="da-DK" sz="800" dirty="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745331" y="4703762"/>
              <a:ext cx="784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CPG</a:t>
              </a:r>
              <a:endParaRPr lang="en-US" altLang="da-DK" sz="1000" b="1"/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562768" y="4868862"/>
              <a:ext cx="11334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Conference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Preparatory Group</a:t>
              </a:r>
              <a:endParaRPr lang="en-US" altLang="da-DK" sz="800"/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553243" y="5176837"/>
              <a:ext cx="95731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dirty="0"/>
                <a:t>A. Kühn (D)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 dirty="0"/>
                <a:t>Vice-Chairman: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dirty="0"/>
                <a:t>G. Osinga (HOL</a:t>
              </a:r>
              <a:r>
                <a:rPr lang="en-US" altLang="da-DK" sz="800" dirty="0" smtClean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a-DK" sz="800" dirty="0" smtClean="0"/>
                <a:t>T: </a:t>
              </a:r>
              <a:r>
                <a:rPr lang="en-US" altLang="da-DK" sz="800" dirty="0" err="1" smtClean="0"/>
                <a:t>Azzarelli</a:t>
              </a:r>
              <a:r>
                <a:rPr lang="en-US" altLang="da-DK" sz="800" dirty="0" smtClean="0"/>
                <a:t> (G)</a:t>
              </a:r>
              <a:endParaRPr lang="en-US" altLang="da-DK" sz="800" dirty="0"/>
            </a:p>
          </p:txBody>
        </p:sp>
        <p:sp>
          <p:nvSpPr>
            <p:cNvPr id="33" name="Text Box 32"/>
            <p:cNvSpPr txBox="1">
              <a:spLocks noChangeAspect="1" noChangeArrowheads="1"/>
            </p:cNvSpPr>
            <p:nvPr/>
          </p:nvSpPr>
          <p:spPr bwMode="auto">
            <a:xfrm>
              <a:off x="4955381" y="4691062"/>
              <a:ext cx="7604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WG NaN</a:t>
              </a:r>
              <a:endParaRPr lang="en-US" altLang="da-DK" sz="1000" b="1"/>
            </a:p>
          </p:txBody>
        </p:sp>
        <p:sp>
          <p:nvSpPr>
            <p:cNvPr id="34" name="Text Box 33"/>
            <p:cNvSpPr txBox="1">
              <a:spLocks noChangeAspect="1" noChangeArrowheads="1"/>
            </p:cNvSpPr>
            <p:nvPr/>
          </p:nvSpPr>
          <p:spPr bwMode="auto">
            <a:xfrm>
              <a:off x="4898231" y="4856162"/>
              <a:ext cx="889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Numbering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and Networks</a:t>
              </a:r>
              <a:endParaRPr lang="en-US" altLang="da-DK" sz="800"/>
            </a:p>
          </p:txBody>
        </p:sp>
        <p:sp>
          <p:nvSpPr>
            <p:cNvPr id="35" name="Text Box 34"/>
            <p:cNvSpPr txBox="1">
              <a:spLocks noChangeAspect="1" noChangeArrowheads="1"/>
            </p:cNvSpPr>
            <p:nvPr/>
          </p:nvSpPr>
          <p:spPr bwMode="auto">
            <a:xfrm>
              <a:off x="4718843" y="5195887"/>
              <a:ext cx="92710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J. Vallesverd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(NOR)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Vice-Chairman: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S. Gemming (D)</a:t>
              </a:r>
              <a:endParaRPr lang="en-US" altLang="da-DK" sz="800"/>
            </a:p>
          </p:txBody>
        </p:sp>
        <p:sp>
          <p:nvSpPr>
            <p:cNvPr id="36" name="Text Box 37"/>
            <p:cNvSpPr txBox="1">
              <a:spLocks noChangeAspect="1" noChangeArrowheads="1"/>
            </p:cNvSpPr>
            <p:nvPr/>
          </p:nvSpPr>
          <p:spPr bwMode="auto">
            <a:xfrm>
              <a:off x="6306343" y="4879975"/>
              <a:ext cx="804863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IMT-Matters</a:t>
              </a:r>
              <a:endParaRPr lang="en-US" altLang="da-DK" sz="800"/>
            </a:p>
          </p:txBody>
        </p:sp>
        <p:sp>
          <p:nvSpPr>
            <p:cNvPr id="37" name="Text Box 38"/>
            <p:cNvSpPr txBox="1">
              <a:spLocks noChangeAspect="1" noChangeArrowheads="1"/>
            </p:cNvSpPr>
            <p:nvPr/>
          </p:nvSpPr>
          <p:spPr bwMode="auto">
            <a:xfrm>
              <a:off x="6126956" y="5178425"/>
              <a:ext cx="996950" cy="1077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D. Chauveau (F)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Vice-Chairmen: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P. Toivonen (FIN)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S. Green (G)</a:t>
              </a:r>
              <a:endParaRPr lang="en-US" altLang="da-DK" sz="80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/>
            </a:p>
          </p:txBody>
        </p:sp>
        <p:cxnSp>
          <p:nvCxnSpPr>
            <p:cNvPr id="38" name="AutoShape 40"/>
            <p:cNvCxnSpPr>
              <a:cxnSpLocks noChangeAspect="1" noChangeShapeType="1"/>
              <a:stCxn id="17" idx="3"/>
              <a:endCxn id="21" idx="0"/>
            </p:cNvCxnSpPr>
            <p:nvPr/>
          </p:nvCxnSpPr>
          <p:spPr bwMode="auto">
            <a:xfrm>
              <a:off x="5934868" y="3194050"/>
              <a:ext cx="1217613" cy="163512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Line 41"/>
            <p:cNvSpPr>
              <a:spLocks noChangeAspect="1" noChangeShapeType="1"/>
            </p:cNvSpPr>
            <p:nvPr/>
          </p:nvSpPr>
          <p:spPr bwMode="auto">
            <a:xfrm>
              <a:off x="4668043" y="3686175"/>
              <a:ext cx="0" cy="8397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Line 42"/>
            <p:cNvSpPr>
              <a:spLocks noChangeAspect="1" noChangeShapeType="1"/>
            </p:cNvSpPr>
            <p:nvPr/>
          </p:nvSpPr>
          <p:spPr bwMode="auto">
            <a:xfrm flipV="1">
              <a:off x="1146968" y="4525962"/>
              <a:ext cx="69929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Text Box 46"/>
            <p:cNvSpPr txBox="1">
              <a:spLocks noChangeAspect="1" noChangeArrowheads="1"/>
            </p:cNvSpPr>
            <p:nvPr/>
          </p:nvSpPr>
          <p:spPr bwMode="auto">
            <a:xfrm>
              <a:off x="6314281" y="4675187"/>
              <a:ext cx="795337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ECC PT1</a:t>
              </a:r>
            </a:p>
          </p:txBody>
        </p:sp>
        <p:cxnSp>
          <p:nvCxnSpPr>
            <p:cNvPr id="42" name="Elbow Connector 41"/>
            <p:cNvCxnSpPr>
              <a:cxnSpLocks noChangeAspect="1"/>
              <a:stCxn id="17" idx="1"/>
              <a:endCxn id="23" idx="0"/>
            </p:cNvCxnSpPr>
            <p:nvPr/>
          </p:nvCxnSpPr>
          <p:spPr>
            <a:xfrm rot="10800000" flipV="1">
              <a:off x="2135981" y="3187700"/>
              <a:ext cx="1327150" cy="1778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>
              <a:spLocks noChangeAspect="1"/>
            </p:cNvSpPr>
            <p:nvPr/>
          </p:nvSpPr>
          <p:spPr>
            <a:xfrm>
              <a:off x="7535068" y="4667250"/>
              <a:ext cx="1208088" cy="1590675"/>
            </a:xfrm>
            <a:prstGeom prst="round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Text Box 37"/>
            <p:cNvSpPr txBox="1">
              <a:spLocks noChangeAspect="1" noChangeArrowheads="1"/>
            </p:cNvSpPr>
            <p:nvPr/>
          </p:nvSpPr>
          <p:spPr bwMode="auto">
            <a:xfrm>
              <a:off x="7516018" y="4881562"/>
              <a:ext cx="1230313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Long Term Vision UHF</a:t>
              </a:r>
              <a:endParaRPr lang="en-US" altLang="da-DK" sz="800"/>
            </a:p>
          </p:txBody>
        </p:sp>
        <p:sp>
          <p:nvSpPr>
            <p:cNvPr id="45" name="Text Box 38"/>
            <p:cNvSpPr txBox="1">
              <a:spLocks noChangeAspect="1" noChangeArrowheads="1"/>
            </p:cNvSpPr>
            <p:nvPr/>
          </p:nvSpPr>
          <p:spPr bwMode="auto">
            <a:xfrm>
              <a:off x="7549356" y="5180012"/>
              <a:ext cx="1128712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 u="sng"/>
                <a:t>Chairman: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800"/>
                <a:t>Jaime Afonso (POR)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/>
            </a:p>
            <a:p>
              <a:pPr>
                <a:spcBef>
                  <a:spcPct val="0"/>
                </a:spcBef>
                <a:buFontTx/>
                <a:buNone/>
              </a:pPr>
              <a:endParaRPr lang="da-DK" altLang="da-DK" sz="800"/>
            </a:p>
          </p:txBody>
        </p:sp>
        <p:sp>
          <p:nvSpPr>
            <p:cNvPr id="46" name="Text Box 46"/>
            <p:cNvSpPr txBox="1">
              <a:spLocks noChangeAspect="1" noChangeArrowheads="1"/>
            </p:cNvSpPr>
            <p:nvPr/>
          </p:nvSpPr>
          <p:spPr bwMode="auto">
            <a:xfrm>
              <a:off x="7765256" y="4676775"/>
              <a:ext cx="738187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a-DK" altLang="da-DK" sz="1000" b="1"/>
                <a:t>ECC TG6</a:t>
              </a:r>
            </a:p>
          </p:txBody>
        </p:sp>
        <p:cxnSp>
          <p:nvCxnSpPr>
            <p:cNvPr id="47" name="Straight Connector 46"/>
            <p:cNvCxnSpPr>
              <a:stCxn id="43" idx="0"/>
            </p:cNvCxnSpPr>
            <p:nvPr/>
          </p:nvCxnSpPr>
          <p:spPr>
            <a:xfrm flipV="1">
              <a:off x="8138318" y="4527550"/>
              <a:ext cx="0" cy="1397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29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organisation WG CPG</a:t>
            </a:r>
            <a:endParaRPr lang="da-DK" dirty="0"/>
          </a:p>
        </p:txBody>
      </p:sp>
      <p:sp>
        <p:nvSpPr>
          <p:cNvPr id="73" name="Content Placeholder 72"/>
          <p:cNvSpPr>
            <a:spLocks noGrp="1"/>
          </p:cNvSpPr>
          <p:nvPr>
            <p:ph idx="1"/>
          </p:nvPr>
        </p:nvSpPr>
        <p:spPr>
          <a:xfrm>
            <a:off x="5436096" y="2338859"/>
            <a:ext cx="3022104" cy="38333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prepare </a:t>
            </a:r>
            <a:r>
              <a:rPr lang="en-US" sz="2000" dirty="0">
                <a:solidFill>
                  <a:srgbClr val="333399"/>
                </a:solidFill>
              </a:rPr>
              <a:t>European positions  for </a:t>
            </a:r>
            <a:endParaRPr lang="en-US" sz="20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ITU </a:t>
            </a:r>
            <a:r>
              <a:rPr lang="en-US" sz="2000" dirty="0">
                <a:solidFill>
                  <a:srgbClr val="333399"/>
                </a:solidFill>
              </a:rPr>
              <a:t>World </a:t>
            </a:r>
            <a:r>
              <a:rPr lang="en-US" sz="2000" dirty="0" err="1">
                <a:solidFill>
                  <a:srgbClr val="333399"/>
                </a:solidFill>
              </a:rPr>
              <a:t>Radiocommunication</a:t>
            </a:r>
            <a:r>
              <a:rPr lang="en-US" sz="2000" dirty="0">
                <a:solidFill>
                  <a:srgbClr val="333399"/>
                </a:solidFill>
              </a:rPr>
              <a:t> Conferences (WRCs) and </a:t>
            </a:r>
            <a:r>
              <a:rPr lang="en-US" sz="2000" dirty="0" err="1">
                <a:solidFill>
                  <a:srgbClr val="333399"/>
                </a:solidFill>
              </a:rPr>
              <a:t>Radiocommunication</a:t>
            </a:r>
            <a:r>
              <a:rPr lang="en-US" sz="2000" dirty="0">
                <a:solidFill>
                  <a:srgbClr val="333399"/>
                </a:solidFill>
              </a:rPr>
              <a:t> Assemblies (RAs)</a:t>
            </a:r>
            <a:r>
              <a:rPr lang="da-DK" sz="2000" dirty="0" smtClean="0">
                <a:solidFill>
                  <a:srgbClr val="333399"/>
                </a:solidFill>
              </a:rPr>
              <a:t> </a:t>
            </a:r>
            <a:endParaRPr lang="da-DK" sz="20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9552" y="2338859"/>
            <a:ext cx="4752528" cy="4431740"/>
            <a:chOff x="539552" y="46470"/>
            <a:chExt cx="6333776" cy="6724129"/>
          </a:xfrm>
        </p:grpSpPr>
        <p:sp>
          <p:nvSpPr>
            <p:cNvPr id="49" name="TextBox 48"/>
            <p:cNvSpPr txBox="1"/>
            <p:nvPr/>
          </p:nvSpPr>
          <p:spPr>
            <a:xfrm>
              <a:off x="2880679" y="46470"/>
              <a:ext cx="2566976" cy="126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 smtClean="0"/>
                <a:t>CPG</a:t>
              </a:r>
              <a:r>
                <a:rPr lang="da-DK" sz="1400" dirty="0" smtClean="0"/>
                <a:t> </a:t>
              </a:r>
            </a:p>
            <a:p>
              <a:pPr algn="ctr"/>
              <a:r>
                <a:rPr lang="da-DK" sz="800" dirty="0" smtClean="0"/>
                <a:t>Chairman:  Alexander Kühn (DE)</a:t>
              </a:r>
            </a:p>
            <a:p>
              <a:pPr algn="ctr"/>
              <a:r>
                <a:rPr lang="da-DK" sz="800" dirty="0" smtClean="0"/>
                <a:t>Vice-Chairmen</a:t>
              </a:r>
              <a:r>
                <a:rPr lang="da-DK" sz="800" dirty="0" smtClean="0"/>
                <a:t>: Gerlof Osinga  (NL</a:t>
              </a:r>
              <a:r>
                <a:rPr lang="da-DK" sz="800" dirty="0" smtClean="0"/>
                <a:t>)</a:t>
              </a:r>
            </a:p>
            <a:p>
              <a:pPr algn="ctr"/>
              <a:r>
                <a:rPr lang="da-DK" sz="800" dirty="0" smtClean="0"/>
                <a:t>                         Tony </a:t>
              </a:r>
              <a:r>
                <a:rPr lang="da-DK" sz="800" dirty="0"/>
                <a:t>Azzarelli (G)</a:t>
              </a:r>
            </a:p>
            <a:p>
              <a:pPr algn="ctr"/>
              <a:endParaRPr lang="da-DK" sz="1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9552" y="1620436"/>
              <a:ext cx="1439495" cy="60707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CPG PTA</a:t>
              </a:r>
            </a:p>
            <a:p>
              <a:r>
                <a:rPr lang="da-DK" sz="800" dirty="0" smtClean="0"/>
                <a:t>Tony Azzarelli (G</a:t>
              </a:r>
              <a:r>
                <a:rPr lang="da-DK" sz="1000" dirty="0" smtClean="0"/>
                <a:t>)</a:t>
              </a:r>
              <a:endParaRPr lang="da-DK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96602" y="1603800"/>
              <a:ext cx="1605804" cy="7471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CPG PTB</a:t>
              </a:r>
            </a:p>
            <a:p>
              <a:pPr algn="ctr"/>
              <a:r>
                <a:rPr lang="da-DK" sz="800" dirty="0" smtClean="0"/>
                <a:t>Alexandre Vallet (FR)</a:t>
              </a:r>
            </a:p>
            <a:p>
              <a:pPr algn="ctr"/>
              <a:r>
                <a:rPr lang="da-DK" sz="800" dirty="0" smtClean="0"/>
                <a:t>Victor Glushko (RUS)</a:t>
              </a:r>
              <a:endParaRPr lang="da-DK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1241" y="1601941"/>
              <a:ext cx="1174853" cy="7471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CPG PTC</a:t>
              </a:r>
            </a:p>
            <a:p>
              <a:pPr algn="ctr"/>
              <a:r>
                <a:rPr lang="da-DK" sz="800" dirty="0" smtClean="0"/>
                <a:t>Gerlof Osinga (NL)</a:t>
              </a:r>
              <a:endParaRPr lang="da-DK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92853" y="1616196"/>
              <a:ext cx="1246581" cy="7471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CPG PTD</a:t>
              </a:r>
            </a:p>
            <a:p>
              <a:pPr algn="ctr"/>
              <a:r>
                <a:rPr lang="da-DK" sz="800" dirty="0" smtClean="0"/>
                <a:t>Didier </a:t>
              </a:r>
              <a:r>
                <a:rPr lang="da-DK" sz="800" dirty="0" smtClean="0"/>
                <a:t>Chauveau </a:t>
              </a:r>
              <a:r>
                <a:rPr lang="da-DK" sz="800" dirty="0" smtClean="0"/>
                <a:t>(FR)</a:t>
              </a:r>
              <a:endParaRPr lang="da-DK" sz="800" dirty="0"/>
            </a:p>
          </p:txBody>
        </p:sp>
        <p:cxnSp>
          <p:nvCxnSpPr>
            <p:cNvPr id="54" name="Straight Connector 53"/>
            <p:cNvCxnSpPr>
              <a:stCxn id="49" idx="2"/>
            </p:cNvCxnSpPr>
            <p:nvPr/>
          </p:nvCxnSpPr>
          <p:spPr>
            <a:xfrm flipH="1">
              <a:off x="3960802" y="1084218"/>
              <a:ext cx="203365" cy="1259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162842" y="1305993"/>
              <a:ext cx="4953302" cy="165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0" idx="0"/>
            </p:cNvCxnSpPr>
            <p:nvPr/>
          </p:nvCxnSpPr>
          <p:spPr>
            <a:xfrm>
              <a:off x="1162843" y="1341319"/>
              <a:ext cx="96457" cy="2791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51" idx="0"/>
            </p:cNvCxnSpPr>
            <p:nvPr/>
          </p:nvCxnSpPr>
          <p:spPr>
            <a:xfrm>
              <a:off x="2880678" y="1305994"/>
              <a:ext cx="118826" cy="29780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88024" y="1313608"/>
              <a:ext cx="0" cy="2791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116143" y="1301016"/>
              <a:ext cx="1" cy="3009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196603" y="2492895"/>
              <a:ext cx="1368151" cy="41448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209" y="2481744"/>
              <a:ext cx="1182957" cy="4288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94652" y="2514619"/>
              <a:ext cx="1211442" cy="27145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5921" y="2492895"/>
              <a:ext cx="1367407" cy="30963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95" y="2504046"/>
              <a:ext cx="1066016" cy="424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704" y="2537244"/>
              <a:ext cx="1123950" cy="396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633" y="2563010"/>
              <a:ext cx="1144462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134" y="2537244"/>
              <a:ext cx="1180979" cy="302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542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organisation WG FM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7887"/>
            <a:ext cx="3707904" cy="1637507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Developing </a:t>
            </a:r>
            <a:r>
              <a:rPr lang="en-US" sz="1800" dirty="0">
                <a:solidFill>
                  <a:srgbClr val="333399"/>
                </a:solidFill>
              </a:rPr>
              <a:t>strategies, plans 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and </a:t>
            </a:r>
            <a:r>
              <a:rPr lang="en-US" sz="1800" dirty="0">
                <a:solidFill>
                  <a:srgbClr val="333399"/>
                </a:solidFill>
              </a:rPr>
              <a:t>implementation advice 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for the </a:t>
            </a:r>
            <a:r>
              <a:rPr lang="en-US" sz="1800" dirty="0">
                <a:solidFill>
                  <a:srgbClr val="333399"/>
                </a:solidFill>
              </a:rPr>
              <a:t>management of the 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radio </a:t>
            </a:r>
            <a:r>
              <a:rPr lang="en-US" sz="1800" dirty="0">
                <a:solidFill>
                  <a:srgbClr val="333399"/>
                </a:solidFill>
              </a:rPr>
              <a:t>spectrum</a:t>
            </a:r>
            <a:endParaRPr lang="da-DK" sz="1800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3213" y="2114153"/>
            <a:ext cx="8816950" cy="4465637"/>
            <a:chOff x="103213" y="2125663"/>
            <a:chExt cx="8816950" cy="4465637"/>
          </a:xfrm>
        </p:grpSpPr>
        <p:sp>
          <p:nvSpPr>
            <p:cNvPr id="52" name="AutoShape 20"/>
            <p:cNvSpPr>
              <a:spLocks noChangeArrowheads="1"/>
            </p:cNvSpPr>
            <p:nvPr/>
          </p:nvSpPr>
          <p:spPr bwMode="auto">
            <a:xfrm>
              <a:off x="3579367" y="5229200"/>
              <a:ext cx="2268537" cy="5762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SRD/MG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Short Range Devices  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Maintenance Group</a:t>
              </a:r>
              <a:r>
                <a:rPr lang="en-GB" altLang="da-DK" sz="9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</a:p>
            <a:p>
              <a:pPr algn="ctr" eaLnBrk="1" hangingPunct="1"/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Thomas Weber (ECO)</a:t>
              </a:r>
              <a:endParaRPr lang="da-DK" altLang="da-DK" sz="8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55" name="AutoShape 20"/>
            <p:cNvSpPr>
              <a:spLocks noChangeArrowheads="1"/>
            </p:cNvSpPr>
            <p:nvPr/>
          </p:nvSpPr>
          <p:spPr bwMode="auto">
            <a:xfrm>
              <a:off x="6583363" y="2252663"/>
              <a:ext cx="2266950" cy="57626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FM22</a:t>
              </a: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 – Spectrum Monitoring and 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Enforcement</a:t>
              </a:r>
            </a:p>
            <a:p>
              <a:pPr algn="ctr" eaLnBrk="1" hangingPunct="1"/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/>
              </a:r>
              <a:b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</a:b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Ralf </a:t>
              </a:r>
              <a:r>
                <a:rPr lang="en-US" altLang="da-DK" sz="800" dirty="0" err="1">
                  <a:solidFill>
                    <a:srgbClr val="000066"/>
                  </a:solidFill>
                  <a:latin typeface="Tahoma" pitchFamily="34" charset="0"/>
                </a:rPr>
                <a:t>Trautmann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 (D)</a:t>
              </a:r>
              <a:endParaRPr lang="en-GB" altLang="da-DK" sz="8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6653213" y="2862585"/>
              <a:ext cx="2266950" cy="5762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FM44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Satellite Communications</a:t>
              </a:r>
            </a:p>
            <a:p>
              <a:pPr algn="ctr" eaLnBrk="1" hangingPunct="1"/>
              <a:r>
                <a:rPr lang="en-US" altLang="da-DK" sz="800">
                  <a:solidFill>
                    <a:srgbClr val="000066"/>
                  </a:solidFill>
                  <a:latin typeface="Tahoma" pitchFamily="34" charset="0"/>
                </a:rPr>
                <a:t/>
              </a:r>
              <a:br>
                <a:rPr lang="en-US" altLang="da-DK" sz="800">
                  <a:solidFill>
                    <a:srgbClr val="000066"/>
                  </a:solidFill>
                  <a:latin typeface="Tahoma" pitchFamily="34" charset="0"/>
                </a:rPr>
              </a:br>
              <a:r>
                <a:rPr lang="en-US" altLang="da-DK" sz="800">
                  <a:solidFill>
                    <a:srgbClr val="000066"/>
                  </a:solidFill>
                  <a:latin typeface="Tahoma" pitchFamily="34" charset="0"/>
                </a:rPr>
                <a:t>Chairman: Amar Saidani (F)</a:t>
              </a:r>
              <a:endParaRPr lang="da-DK" altLang="da-DK" sz="80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57" name="AutoShape 20"/>
            <p:cNvSpPr>
              <a:spLocks noChangeArrowheads="1"/>
            </p:cNvSpPr>
            <p:nvPr/>
          </p:nvSpPr>
          <p:spPr bwMode="auto">
            <a:xfrm>
              <a:off x="649313" y="5097858"/>
              <a:ext cx="2268537" cy="57626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FM Maritime FG 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WGFM Maritime Forum Group</a:t>
              </a:r>
            </a:p>
            <a:p>
              <a:pPr algn="ctr" eaLnBrk="1" hangingPunct="1"/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</a:t>
              </a:r>
              <a:r>
                <a:rPr lang="en-US" altLang="da-DK" sz="800" dirty="0" err="1">
                  <a:solidFill>
                    <a:srgbClr val="000066"/>
                  </a:solidFill>
                  <a:latin typeface="Tahoma" pitchFamily="34" charset="0"/>
                </a:rPr>
                <a:t>Jaap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  <a:r>
                <a:rPr lang="en-US" altLang="da-DK" sz="800" dirty="0" err="1">
                  <a:solidFill>
                    <a:srgbClr val="000066"/>
                  </a:solidFill>
                  <a:latin typeface="Tahoma" pitchFamily="34" charset="0"/>
                </a:rPr>
                <a:t>Steenge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 (NL)</a:t>
              </a:r>
              <a:endParaRPr lang="da-DK" altLang="da-DK" sz="8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58" name="AutoShape 20"/>
            <p:cNvSpPr>
              <a:spLocks noChangeArrowheads="1"/>
            </p:cNvSpPr>
            <p:nvPr/>
          </p:nvSpPr>
          <p:spPr bwMode="auto">
            <a:xfrm>
              <a:off x="6592888" y="3497263"/>
              <a:ext cx="2266950" cy="57626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FM48</a:t>
              </a: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 – Broadband Direct-Air-to-Ground 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Communications (DA2GC)</a:t>
              </a:r>
            </a:p>
            <a:p>
              <a:pPr algn="ctr" eaLnBrk="1" hangingPunct="1"/>
              <a:r>
                <a:rPr lang="da-DK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Alexey Shurakhov (RUS)</a:t>
              </a:r>
            </a:p>
          </p:txBody>
        </p:sp>
        <p:sp>
          <p:nvSpPr>
            <p:cNvPr id="59" name="AutoShape 20"/>
            <p:cNvSpPr>
              <a:spLocks noChangeArrowheads="1"/>
            </p:cNvSpPr>
            <p:nvPr/>
          </p:nvSpPr>
          <p:spPr bwMode="auto">
            <a:xfrm>
              <a:off x="3588569" y="5964238"/>
              <a:ext cx="2266950" cy="5762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EFIS/MG</a:t>
              </a:r>
            </a:p>
            <a:p>
              <a:pPr algn="ctr" eaLnBrk="1" hangingPunct="1"/>
              <a:r>
                <a:rPr lang="en-US" altLang="da-DK" sz="900" dirty="0">
                  <a:solidFill>
                    <a:srgbClr val="000066"/>
                  </a:solidFill>
                  <a:latin typeface="Tahoma" pitchFamily="34" charset="0"/>
                </a:rPr>
                <a:t>ECO Frequency Information </a:t>
              </a:r>
            </a:p>
            <a:p>
              <a:pPr algn="ctr" eaLnBrk="1" hangingPunct="1"/>
              <a:r>
                <a:rPr lang="en-US" altLang="da-DK" sz="900" dirty="0">
                  <a:solidFill>
                    <a:srgbClr val="000066"/>
                  </a:solidFill>
                  <a:latin typeface="Tahoma" pitchFamily="34" charset="0"/>
                </a:rPr>
                <a:t>System Maintenance Group</a:t>
              </a:r>
            </a:p>
            <a:p>
              <a:pPr algn="ctr" eaLnBrk="1" hangingPunct="1"/>
              <a:r>
                <a:rPr lang="en-US" altLang="da-DK" sz="900" dirty="0">
                  <a:solidFill>
                    <a:srgbClr val="000066"/>
                  </a:solidFill>
                </a:rPr>
                <a:t> 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Stefan Mayer-</a:t>
              </a:r>
              <a:r>
                <a:rPr lang="en-US" altLang="da-DK" sz="800" dirty="0" err="1">
                  <a:solidFill>
                    <a:srgbClr val="000066"/>
                  </a:solidFill>
                  <a:latin typeface="Tahoma" pitchFamily="34" charset="0"/>
                </a:rPr>
                <a:t>Bidmon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 (D)</a:t>
              </a:r>
              <a:endParaRPr lang="da-DK" altLang="da-DK" sz="8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60" name="AutoShape 20"/>
            <p:cNvSpPr>
              <a:spLocks noChangeArrowheads="1"/>
            </p:cNvSpPr>
            <p:nvPr/>
          </p:nvSpPr>
          <p:spPr bwMode="auto">
            <a:xfrm>
              <a:off x="6591300" y="4129088"/>
              <a:ext cx="2268538" cy="57626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FM49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</a:t>
              </a: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Radio Spectrum for  Public</a:t>
              </a:r>
            </a:p>
            <a:p>
              <a:pPr algn="ctr" eaLnBrk="1" hangingPunct="1"/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Protection and Disaster Relief (PPDR)</a:t>
              </a:r>
            </a:p>
            <a:p>
              <a:pPr algn="ctr" eaLnBrk="1" hangingPunct="1"/>
              <a:r>
                <a:rPr lang="da-DK" altLang="da-DK" sz="800">
                  <a:solidFill>
                    <a:srgbClr val="000066"/>
                  </a:solidFill>
                  <a:latin typeface="Tahoma" pitchFamily="34" charset="0"/>
                </a:rPr>
                <a:t>Chairman: Laurent Bodusseau (F)</a:t>
              </a:r>
              <a:r>
                <a:rPr lang="en-US" altLang="da-DK" sz="900" b="1">
                  <a:solidFill>
                    <a:srgbClr val="000066"/>
                  </a:solidFill>
                  <a:latin typeface="Tahoma" pitchFamily="34" charset="0"/>
                </a:rPr>
                <a:t> </a:t>
              </a: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 </a:t>
              </a: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61" name="AutoShape 20"/>
            <p:cNvSpPr>
              <a:spLocks noChangeArrowheads="1"/>
            </p:cNvSpPr>
            <p:nvPr/>
          </p:nvSpPr>
          <p:spPr bwMode="auto">
            <a:xfrm>
              <a:off x="6583363" y="4754563"/>
              <a:ext cx="2268537" cy="57626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FM51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PMSE</a:t>
              </a:r>
              <a:b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</a:br>
              <a:r>
                <a:rPr lang="da-DK" altLang="da-DK" sz="800">
                  <a:solidFill>
                    <a:srgbClr val="000066"/>
                  </a:solidFill>
                  <a:latin typeface="Tahoma" pitchFamily="34" charset="0"/>
                </a:rPr>
                <a:t>Chairman: Lindsay Cornell (UK)</a:t>
              </a:r>
            </a:p>
          </p:txBody>
        </p:sp>
        <p:sp>
          <p:nvSpPr>
            <p:cNvPr id="62" name="AutoShape 20"/>
            <p:cNvSpPr>
              <a:spLocks noChangeArrowheads="1"/>
            </p:cNvSpPr>
            <p:nvPr/>
          </p:nvSpPr>
          <p:spPr bwMode="auto">
            <a:xfrm>
              <a:off x="3491880" y="2125663"/>
              <a:ext cx="2417763" cy="13716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1100" b="1" dirty="0">
                  <a:solidFill>
                    <a:srgbClr val="000066"/>
                  </a:solidFill>
                  <a:latin typeface="Tahoma" pitchFamily="34" charset="0"/>
                </a:rPr>
                <a:t>WGFM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Working Group Frequency Management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  <a:r>
                <a:rPr lang="da-DK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Thomas Weilacher (D)</a:t>
              </a:r>
            </a:p>
            <a:p>
              <a:pPr algn="ctr" eaLnBrk="1" hangingPunct="1"/>
              <a:r>
                <a:rPr lang="da-DK" altLang="da-DK" sz="800" dirty="0">
                  <a:solidFill>
                    <a:srgbClr val="000066"/>
                  </a:solidFill>
                  <a:latin typeface="Tahoma" pitchFamily="34" charset="0"/>
                </a:rPr>
                <a:t>Vice Chairman: Cristina Reis (POR)</a:t>
              </a:r>
            </a:p>
            <a:p>
              <a:pPr algn="ctr" eaLnBrk="1" hangingPunct="1"/>
              <a:r>
                <a:rPr lang="da-DK" altLang="da-DK" sz="800" dirty="0">
                  <a:solidFill>
                    <a:srgbClr val="000066"/>
                  </a:solidFill>
                  <a:latin typeface="Tahoma" pitchFamily="34" charset="0"/>
                </a:rPr>
                <a:t>Vice Chairman: Stephen Talbot (UK)</a:t>
              </a:r>
            </a:p>
          </p:txBody>
        </p:sp>
        <p:sp>
          <p:nvSpPr>
            <p:cNvPr id="63" name="AutoShape 20"/>
            <p:cNvSpPr>
              <a:spLocks noChangeArrowheads="1"/>
            </p:cNvSpPr>
            <p:nvPr/>
          </p:nvSpPr>
          <p:spPr bwMode="auto">
            <a:xfrm>
              <a:off x="6584950" y="5387975"/>
              <a:ext cx="2268538" cy="5762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FM52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2300-2400 MHz</a:t>
              </a:r>
              <a:b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</a:br>
              <a:r>
                <a:rPr lang="da-DK" altLang="da-DK" sz="800">
                  <a:solidFill>
                    <a:srgbClr val="000066"/>
                  </a:solidFill>
                  <a:latin typeface="Tahoma" pitchFamily="34" charset="0"/>
                </a:rPr>
                <a:t>Chairman: Bruno Espinosa (ECO)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346075" y="6367463"/>
              <a:ext cx="43021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>
              <a:off x="103213" y="3945321"/>
              <a:ext cx="2768600" cy="101441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a-DK" altLang="da-DK" sz="900" b="1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endParaRPr lang="da-DK" altLang="da-DK" sz="900" b="1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WGFM Correspondence Groups</a:t>
              </a:r>
            </a:p>
            <a:p>
              <a:pPr algn="ctr" eaLnBrk="1" hangingPunct="1"/>
              <a:r>
                <a:rPr lang="en-US" altLang="da-DK" sz="900" b="1" dirty="0">
                  <a:solidFill>
                    <a:srgbClr val="000066"/>
                  </a:solidFill>
                  <a:latin typeface="Tahoma" pitchFamily="34" charset="0"/>
                </a:rPr>
                <a:t>2 GHz Unpaired Bands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: Chairman - Cristina Reis (POR)</a:t>
              </a:r>
            </a:p>
            <a:p>
              <a:pPr algn="ctr" eaLnBrk="1" hangingPunct="1"/>
              <a:r>
                <a:rPr lang="en-US" altLang="da-DK" sz="800" b="1" dirty="0">
                  <a:solidFill>
                    <a:srgbClr val="000066"/>
                  </a:solidFill>
                  <a:latin typeface="Tahoma" pitchFamily="34" charset="0"/>
                </a:rPr>
                <a:t>BB-Maritime Links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: Chairman - </a:t>
              </a:r>
              <a:r>
                <a:rPr lang="en-US" altLang="da-DK" sz="800" dirty="0" err="1">
                  <a:solidFill>
                    <a:srgbClr val="000066"/>
                  </a:solidFill>
                  <a:latin typeface="Tahoma" pitchFamily="34" charset="0"/>
                </a:rPr>
                <a:t>Eirik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  <a:r>
                <a:rPr lang="en-US" altLang="da-DK" sz="800" dirty="0" err="1">
                  <a:solidFill>
                    <a:srgbClr val="000066"/>
                  </a:solidFill>
                  <a:latin typeface="Tahoma" pitchFamily="34" charset="0"/>
                </a:rPr>
                <a:t>Bliksrud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 (N)</a:t>
              </a:r>
            </a:p>
            <a:p>
              <a:pPr algn="ctr" eaLnBrk="1" hangingPunct="1"/>
              <a:r>
                <a:rPr lang="en-US" altLang="da-DK" sz="800" b="1" dirty="0">
                  <a:solidFill>
                    <a:srgbClr val="000066"/>
                  </a:solidFill>
                  <a:latin typeface="Tahoma" pitchFamily="34" charset="0"/>
                </a:rPr>
                <a:t>1452-1492 MHz</a:t>
              </a:r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: Benoist Deschamps (F)</a:t>
              </a:r>
            </a:p>
            <a:p>
              <a:pPr algn="ctr" eaLnBrk="1" hangingPunct="1"/>
              <a:endParaRPr lang="en-US" altLang="da-DK" sz="8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84" name="AutoShape 20"/>
            <p:cNvSpPr>
              <a:spLocks noChangeArrowheads="1"/>
            </p:cNvSpPr>
            <p:nvPr/>
          </p:nvSpPr>
          <p:spPr bwMode="auto">
            <a:xfrm>
              <a:off x="683568" y="5805463"/>
              <a:ext cx="2268537" cy="57626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FM Radio Amateur FG 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WGFM Radio Amateur Forum Group</a:t>
              </a:r>
            </a:p>
            <a:p>
              <a:pPr algn="ctr" eaLnBrk="1" hangingPunct="1"/>
              <a:r>
                <a:rPr lang="en-US" altLang="da-DK" sz="800" dirty="0">
                  <a:solidFill>
                    <a:srgbClr val="000066"/>
                  </a:solidFill>
                  <a:latin typeface="Tahoma" pitchFamily="34" charset="0"/>
                </a:rPr>
                <a:t>Acting Chairman: Thomas Weber (ECO)</a:t>
              </a:r>
              <a:endParaRPr lang="da-DK" altLang="da-DK" sz="8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87" name="AutoShape 20"/>
            <p:cNvSpPr>
              <a:spLocks noChangeArrowheads="1"/>
            </p:cNvSpPr>
            <p:nvPr/>
          </p:nvSpPr>
          <p:spPr bwMode="auto">
            <a:xfrm>
              <a:off x="6602413" y="6015038"/>
              <a:ext cx="2268537" cy="57626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FM53 – RRS and LSA</a:t>
              </a:r>
            </a:p>
            <a:p>
              <a:pPr algn="ctr" eaLnBrk="1" hangingPunct="1"/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Reconfigurable Radio Systems and </a:t>
              </a:r>
            </a:p>
            <a:p>
              <a:pPr algn="ctr" eaLnBrk="1" hangingPunct="1"/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Licensed Shared Access</a:t>
              </a:r>
              <a:b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</a:br>
              <a:r>
                <a:rPr lang="en-US" altLang="da-DK" sz="800">
                  <a:solidFill>
                    <a:srgbClr val="000066"/>
                  </a:solidFill>
                  <a:latin typeface="Tahoma" pitchFamily="34" charset="0"/>
                </a:rPr>
                <a:t>Chairman: Emmanuel Faussurier (F)</a:t>
              </a:r>
              <a:endParaRPr lang="da-DK" altLang="da-DK" sz="80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89" name="AutoShape 20"/>
            <p:cNvSpPr>
              <a:spLocks noChangeArrowheads="1"/>
            </p:cNvSpPr>
            <p:nvPr/>
          </p:nvSpPr>
          <p:spPr bwMode="auto">
            <a:xfrm>
              <a:off x="3566492" y="3770709"/>
              <a:ext cx="2268538" cy="5762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FM54</a:t>
              </a: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 – Private/Professional Land Mobile </a:t>
              </a:r>
            </a:p>
            <a:p>
              <a:pPr algn="ctr" eaLnBrk="1" hangingPunct="1"/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Systems/ esp. for Railways</a:t>
              </a:r>
            </a:p>
            <a:p>
              <a:pPr algn="ctr" eaLnBrk="1" hangingPunct="1"/>
              <a:r>
                <a:rPr lang="da-DK" altLang="da-DK" sz="800" dirty="0">
                  <a:solidFill>
                    <a:srgbClr val="000066"/>
                  </a:solidFill>
                  <a:latin typeface="Tahoma" pitchFamily="34" charset="0"/>
                </a:rPr>
                <a:t>Acting Chairman: Laurent Bodusseau (F)</a:t>
              </a:r>
              <a:endParaRPr lang="en-US" altLang="da-DK" sz="900" b="1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en-US" altLang="da-DK" sz="9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91" name="AutoShape 20"/>
            <p:cNvSpPr>
              <a:spLocks noChangeArrowheads="1"/>
            </p:cNvSpPr>
            <p:nvPr/>
          </p:nvSpPr>
          <p:spPr bwMode="auto">
            <a:xfrm>
              <a:off x="3514354" y="4550566"/>
              <a:ext cx="2268538" cy="5762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FM55</a:t>
              </a: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 – 5 GHz WAS/RLAN</a:t>
              </a:r>
            </a:p>
            <a:p>
              <a:pPr algn="ctr" eaLnBrk="1" hangingPunct="1"/>
              <a:r>
                <a:rPr lang="da-DK" altLang="da-DK" sz="800" dirty="0">
                  <a:solidFill>
                    <a:srgbClr val="000066"/>
                  </a:solidFill>
                  <a:latin typeface="Tahoma" pitchFamily="34" charset="0"/>
                </a:rPr>
                <a:t>Chairman: Andrew Gowans (UK)</a:t>
              </a:r>
              <a:endParaRPr lang="en-US" altLang="da-DK" sz="900" b="1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en-US" altLang="da-DK" sz="9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</p:grpSp>
      <p:cxnSp>
        <p:nvCxnSpPr>
          <p:cNvPr id="106" name="Elbow Connector 105"/>
          <p:cNvCxnSpPr>
            <a:stCxn id="62" idx="3"/>
            <a:endCxn id="55" idx="1"/>
          </p:cNvCxnSpPr>
          <p:nvPr/>
        </p:nvCxnSpPr>
        <p:spPr bwMode="auto">
          <a:xfrm flipV="1">
            <a:off x="5909643" y="2529284"/>
            <a:ext cx="673720" cy="27066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Elbow Connector 107"/>
          <p:cNvCxnSpPr>
            <a:endCxn id="87" idx="1"/>
          </p:cNvCxnSpPr>
          <p:nvPr/>
        </p:nvCxnSpPr>
        <p:spPr bwMode="auto">
          <a:xfrm rot="16200000" flipH="1">
            <a:off x="4687336" y="4376582"/>
            <a:ext cx="3474244" cy="3559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endCxn id="63" idx="1"/>
          </p:cNvCxnSpPr>
          <p:nvPr/>
        </p:nvCxnSpPr>
        <p:spPr bwMode="auto">
          <a:xfrm flipV="1">
            <a:off x="6246503" y="5664597"/>
            <a:ext cx="338447" cy="79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endCxn id="56" idx="1"/>
          </p:cNvCxnSpPr>
          <p:nvPr/>
        </p:nvCxnSpPr>
        <p:spPr bwMode="auto">
          <a:xfrm>
            <a:off x="6246503" y="3139206"/>
            <a:ext cx="40671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endCxn id="58" idx="1"/>
          </p:cNvCxnSpPr>
          <p:nvPr/>
        </p:nvCxnSpPr>
        <p:spPr bwMode="auto">
          <a:xfrm>
            <a:off x="6246503" y="3773884"/>
            <a:ext cx="346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endCxn id="60" idx="1"/>
          </p:cNvCxnSpPr>
          <p:nvPr/>
        </p:nvCxnSpPr>
        <p:spPr bwMode="auto">
          <a:xfrm>
            <a:off x="6246503" y="4405709"/>
            <a:ext cx="3447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endCxn id="61" idx="1"/>
          </p:cNvCxnSpPr>
          <p:nvPr/>
        </p:nvCxnSpPr>
        <p:spPr bwMode="auto">
          <a:xfrm>
            <a:off x="6246502" y="5031184"/>
            <a:ext cx="3368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Elbow Connector 131"/>
          <p:cNvCxnSpPr>
            <a:stCxn id="62" idx="1"/>
            <a:endCxn id="84" idx="3"/>
          </p:cNvCxnSpPr>
          <p:nvPr/>
        </p:nvCxnSpPr>
        <p:spPr bwMode="auto">
          <a:xfrm rot="10800000" flipV="1">
            <a:off x="2952106" y="2799952"/>
            <a:ext cx="539775" cy="32821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endCxn id="68" idx="3"/>
          </p:cNvCxnSpPr>
          <p:nvPr/>
        </p:nvCxnSpPr>
        <p:spPr bwMode="auto">
          <a:xfrm flipH="1">
            <a:off x="2871813" y="4441017"/>
            <a:ext cx="350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57" idx="3"/>
          </p:cNvCxnSpPr>
          <p:nvPr/>
        </p:nvCxnSpPr>
        <p:spPr bwMode="auto">
          <a:xfrm flipH="1">
            <a:off x="2917850" y="5368130"/>
            <a:ext cx="304143" cy="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endCxn id="91" idx="3"/>
          </p:cNvCxnSpPr>
          <p:nvPr/>
        </p:nvCxnSpPr>
        <p:spPr bwMode="auto">
          <a:xfrm flipH="1">
            <a:off x="5782892" y="4827187"/>
            <a:ext cx="46361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endCxn id="52" idx="3"/>
          </p:cNvCxnSpPr>
          <p:nvPr/>
        </p:nvCxnSpPr>
        <p:spPr bwMode="auto">
          <a:xfrm flipH="1">
            <a:off x="5847904" y="5505821"/>
            <a:ext cx="39859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endCxn id="59" idx="3"/>
          </p:cNvCxnSpPr>
          <p:nvPr/>
        </p:nvCxnSpPr>
        <p:spPr bwMode="auto">
          <a:xfrm flipH="1">
            <a:off x="5855519" y="6240859"/>
            <a:ext cx="39098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89" idx="3"/>
          </p:cNvCxnSpPr>
          <p:nvPr/>
        </p:nvCxnSpPr>
        <p:spPr bwMode="auto">
          <a:xfrm flipV="1">
            <a:off x="5835030" y="4047330"/>
            <a:ext cx="41147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884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organisation WG 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1" y="2178165"/>
            <a:ext cx="2631323" cy="31950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Developing </a:t>
            </a:r>
            <a:r>
              <a:rPr lang="en-US" sz="1800" dirty="0">
                <a:solidFill>
                  <a:srgbClr val="333399"/>
                </a:solidFill>
              </a:rPr>
              <a:t>technical guidelines and 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sharing </a:t>
            </a:r>
            <a:r>
              <a:rPr lang="en-US" sz="1800" dirty="0">
                <a:solidFill>
                  <a:srgbClr val="333399"/>
                </a:solidFill>
              </a:rPr>
              <a:t>and compatibility arrangements 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for </a:t>
            </a:r>
            <a:r>
              <a:rPr lang="en-US" sz="1800" dirty="0">
                <a:solidFill>
                  <a:srgbClr val="333399"/>
                </a:solidFill>
              </a:rPr>
              <a:t>radio spectrum use </a:t>
            </a:r>
            <a:endParaRPr lang="en-US" sz="1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by </a:t>
            </a:r>
            <a:r>
              <a:rPr lang="en-US" sz="1800" dirty="0">
                <a:solidFill>
                  <a:srgbClr val="333399"/>
                </a:solidFill>
              </a:rPr>
              <a:t>various </a:t>
            </a:r>
            <a:r>
              <a:rPr lang="en-US" sz="1800" dirty="0" err="1">
                <a:solidFill>
                  <a:srgbClr val="333399"/>
                </a:solidFill>
              </a:rPr>
              <a:t>radiocommunications</a:t>
            </a:r>
            <a:r>
              <a:rPr lang="en-US" sz="1800" dirty="0">
                <a:solidFill>
                  <a:srgbClr val="333399"/>
                </a:solidFill>
              </a:rPr>
              <a:t> services</a:t>
            </a:r>
            <a:endParaRPr lang="da-DK" sz="1800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812074" y="2348880"/>
            <a:ext cx="6331927" cy="4252479"/>
            <a:chOff x="1487488" y="1400175"/>
            <a:chExt cx="7581606" cy="3065463"/>
          </a:xfrm>
        </p:grpSpPr>
        <p:sp>
          <p:nvSpPr>
            <p:cNvPr id="49" name="Oval 48"/>
            <p:cNvSpPr/>
            <p:nvPr/>
          </p:nvSpPr>
          <p:spPr>
            <a:xfrm>
              <a:off x="1490663" y="1768475"/>
              <a:ext cx="428625" cy="1317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1487488" y="2327275"/>
              <a:ext cx="428625" cy="1317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AutoShape 20"/>
            <p:cNvSpPr>
              <a:spLocks noChangeArrowheads="1"/>
            </p:cNvSpPr>
            <p:nvPr/>
          </p:nvSpPr>
          <p:spPr bwMode="auto">
            <a:xfrm>
              <a:off x="4705350" y="1401763"/>
              <a:ext cx="2609850" cy="77628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SE7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</a:t>
              </a:r>
              <a:r>
                <a:rPr lang="en-GB" altLang="da-DK" sz="900">
                  <a:solidFill>
                    <a:srgbClr val="000066"/>
                  </a:solidFill>
                  <a:latin typeface="Tahoma" pitchFamily="34" charset="0"/>
                </a:rPr>
                <a:t>Compatibility and sharing issues of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00">
                  <a:solidFill>
                    <a:srgbClr val="000066"/>
                  </a:solidFill>
                  <a:latin typeface="Tahoma" pitchFamily="34" charset="0"/>
                </a:rPr>
                <a:t>mobile systems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Chairman: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P. Jokela (FIN)</a:t>
              </a:r>
              <a:endParaRPr lang="en-GB" altLang="da-DK" sz="90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52" name="AutoShape 20"/>
            <p:cNvSpPr>
              <a:spLocks noChangeArrowheads="1"/>
            </p:cNvSpPr>
            <p:nvPr/>
          </p:nvSpPr>
          <p:spPr bwMode="auto">
            <a:xfrm>
              <a:off x="1487488" y="1570038"/>
              <a:ext cx="1425575" cy="164465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WGSE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Working Group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Spectrum Engineering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Chairman: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K. Loew (D)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Vice chairmen: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J. Duque (POR)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Vice chairmen: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900">
                  <a:solidFill>
                    <a:srgbClr val="000066"/>
                  </a:solidFill>
                  <a:latin typeface="Tahoma" pitchFamily="34" charset="0"/>
                </a:rPr>
                <a:t>K. Bejuk (HRV) </a:t>
              </a: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7697789" y="1416050"/>
              <a:ext cx="1371305" cy="74771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 dirty="0">
                  <a:solidFill>
                    <a:srgbClr val="000066"/>
                  </a:solidFill>
                  <a:latin typeface="Tahoma" pitchFamily="34" charset="0"/>
                </a:rPr>
                <a:t>SE19</a:t>
              </a: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 – Fixed Service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Chairman: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dirty="0">
                  <a:solidFill>
                    <a:srgbClr val="000066"/>
                  </a:solidFill>
                  <a:latin typeface="Tahoma" pitchFamily="34" charset="0"/>
                </a:rPr>
                <a:t>J-P Kermoal (ECO)</a:t>
              </a:r>
              <a:endParaRPr lang="en-GB" altLang="da-DK" sz="9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auto">
            <a:xfrm>
              <a:off x="3009900" y="2628900"/>
              <a:ext cx="1425575" cy="776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SE21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Unwanted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Emissions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Chairperson: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M. Pavsek (SVN)</a:t>
              </a:r>
            </a:p>
          </p:txBody>
        </p:sp>
        <p:sp>
          <p:nvSpPr>
            <p:cNvPr id="55" name="AutoShape 20"/>
            <p:cNvSpPr>
              <a:spLocks noChangeArrowheads="1"/>
            </p:cNvSpPr>
            <p:nvPr/>
          </p:nvSpPr>
          <p:spPr bwMode="auto">
            <a:xfrm>
              <a:off x="4824413" y="2628900"/>
              <a:ext cx="1381125" cy="776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SE24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Short Range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Devices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Chairman: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R. Kallenborn (D)</a:t>
              </a: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6588125" y="2628900"/>
              <a:ext cx="1425575" cy="776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SE40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Space Services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Compatibility Issues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Acting chairman: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S. Lyubchenko (ECO)</a:t>
              </a:r>
            </a:p>
          </p:txBody>
        </p:sp>
        <p:sp>
          <p:nvSpPr>
            <p:cNvPr id="57" name="AutoShape 20"/>
            <p:cNvSpPr>
              <a:spLocks noChangeArrowheads="1"/>
            </p:cNvSpPr>
            <p:nvPr/>
          </p:nvSpPr>
          <p:spPr bwMode="auto">
            <a:xfrm>
              <a:off x="3097213" y="1400175"/>
              <a:ext cx="1255712" cy="77787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b="1">
                  <a:solidFill>
                    <a:srgbClr val="000066"/>
                  </a:solidFill>
                  <a:latin typeface="Tahoma" pitchFamily="34" charset="0"/>
                </a:rPr>
                <a:t>STG</a:t>
              </a: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 – SEAMCAT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Technical Group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90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Chairman: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>
                  <a:solidFill>
                    <a:srgbClr val="000066"/>
                  </a:solidFill>
                  <a:latin typeface="Tahoma" pitchFamily="34" charset="0"/>
                </a:rPr>
                <a:t>J-P Kermoal (ECO)</a:t>
              </a:r>
            </a:p>
          </p:txBody>
        </p:sp>
        <p:cxnSp>
          <p:nvCxnSpPr>
            <p:cNvPr id="58" name="Elbow Connector 57"/>
            <p:cNvCxnSpPr>
              <a:stCxn id="52" idx="3"/>
              <a:endCxn id="57" idx="2"/>
            </p:cNvCxnSpPr>
            <p:nvPr/>
          </p:nvCxnSpPr>
          <p:spPr>
            <a:xfrm flipV="1">
              <a:off x="2913063" y="2178050"/>
              <a:ext cx="812800" cy="214313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52" idx="3"/>
              <a:endCxn id="51" idx="2"/>
            </p:cNvCxnSpPr>
            <p:nvPr/>
          </p:nvCxnSpPr>
          <p:spPr>
            <a:xfrm flipV="1">
              <a:off x="2913063" y="2178050"/>
              <a:ext cx="3097212" cy="214313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2" idx="3"/>
              <a:endCxn id="53" idx="2"/>
            </p:cNvCxnSpPr>
            <p:nvPr/>
          </p:nvCxnSpPr>
          <p:spPr>
            <a:xfrm flipV="1">
              <a:off x="2913063" y="2163763"/>
              <a:ext cx="5470377" cy="228601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52" idx="3"/>
              <a:endCxn id="54" idx="0"/>
            </p:cNvCxnSpPr>
            <p:nvPr/>
          </p:nvCxnSpPr>
          <p:spPr>
            <a:xfrm>
              <a:off x="2913063" y="2392363"/>
              <a:ext cx="809625" cy="236537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52" idx="3"/>
              <a:endCxn id="55" idx="0"/>
            </p:cNvCxnSpPr>
            <p:nvPr/>
          </p:nvCxnSpPr>
          <p:spPr>
            <a:xfrm>
              <a:off x="2913063" y="2392363"/>
              <a:ext cx="2601912" cy="236537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52" idx="3"/>
              <a:endCxn id="56" idx="0"/>
            </p:cNvCxnSpPr>
            <p:nvPr/>
          </p:nvCxnSpPr>
          <p:spPr>
            <a:xfrm>
              <a:off x="2913063" y="2392363"/>
              <a:ext cx="4387850" cy="236537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52" idx="3"/>
            </p:cNvCxnSpPr>
            <p:nvPr/>
          </p:nvCxnSpPr>
          <p:spPr>
            <a:xfrm>
              <a:off x="2913063" y="2392363"/>
              <a:ext cx="3535362" cy="1282700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72000" y="2392363"/>
              <a:ext cx="0" cy="128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2871788" y="3675063"/>
              <a:ext cx="2368550" cy="790575"/>
            </a:xfrm>
            <a:prstGeom prst="round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FG Ref.doc </a:t>
              </a: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Forum Group on Spectrum Engineering Reference Document</a:t>
              </a:r>
              <a:b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da-DK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Convener:</a:t>
              </a:r>
            </a:p>
            <a:p>
              <a:pPr algn="ctr">
                <a:defRPr/>
              </a:pP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J-P  Kermoal (ECO)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514975" y="3675063"/>
              <a:ext cx="2143125" cy="790575"/>
            </a:xfrm>
            <a:prstGeom prst="round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FG Wind Turbines </a:t>
              </a: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</a:t>
              </a:r>
              <a:r>
                <a:rPr lang="en-GB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Forum Group on Wind Turbines</a:t>
              </a: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da-DK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Convener:</a:t>
              </a:r>
            </a:p>
            <a:p>
              <a:pPr algn="ctr">
                <a:defRPr/>
              </a:pPr>
              <a:r>
                <a:rPr lang="da-DK" sz="9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Hans Sundkvist (Sweden)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2545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1558</Words>
  <Application>Microsoft Office PowerPoint</Application>
  <PresentationFormat>On-screen Show (4:3)</PresentationFormat>
  <Paragraphs>368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 The ECC in practice, its structure, its routine </vt:lpstr>
      <vt:lpstr>Scope</vt:lpstr>
      <vt:lpstr>ECC: What we do</vt:lpstr>
      <vt:lpstr>ECC: framework</vt:lpstr>
      <vt:lpstr>ECC: framework</vt:lpstr>
      <vt:lpstr>ECC: organisation</vt:lpstr>
      <vt:lpstr>ECC: organisation WG CPG</vt:lpstr>
      <vt:lpstr>ECC: organisation WG FM</vt:lpstr>
      <vt:lpstr>ECC: organisation WG SE</vt:lpstr>
      <vt:lpstr>ECC: organisation WG NaN</vt:lpstr>
      <vt:lpstr>ECC Deliverables (1)</vt:lpstr>
      <vt:lpstr>ECC Deliverables (2)</vt:lpstr>
      <vt:lpstr>Flow of ECC Deliverables</vt:lpstr>
      <vt:lpstr>ECC Deliverables</vt:lpstr>
      <vt:lpstr>ECO DocDB (www.ecodocdb.dk)</vt:lpstr>
      <vt:lpstr>ECO DocDB</vt:lpstr>
      <vt:lpstr>ECO DocDB - Implementation</vt:lpstr>
      <vt:lpstr>Top ECC deliverables download</vt:lpstr>
      <vt:lpstr>ECC Work Items</vt:lpstr>
      <vt:lpstr>ECC Work Programme</vt:lpstr>
      <vt:lpstr>ECC Participation</vt:lpstr>
      <vt:lpstr>ECC’s external participation </vt:lpstr>
      <vt:lpstr>ECC Communications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PHB/TW</dc:creator>
  <cp:lastModifiedBy>Bruno Espinosa</cp:lastModifiedBy>
  <cp:revision>192</cp:revision>
  <cp:lastPrinted>2012-02-22T14:03:37Z</cp:lastPrinted>
  <dcterms:created xsi:type="dcterms:W3CDTF">2011-05-10T00:01:45Z</dcterms:created>
  <dcterms:modified xsi:type="dcterms:W3CDTF">2014-06-03T23:34:37Z</dcterms:modified>
</cp:coreProperties>
</file>